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9" r:id="rId1"/>
  </p:sldMasterIdLst>
  <p:notesMasterIdLst>
    <p:notesMasterId r:id="rId25"/>
  </p:notesMasterIdLst>
  <p:sldIdLst>
    <p:sldId id="256" r:id="rId2"/>
    <p:sldId id="257" r:id="rId3"/>
    <p:sldId id="258" r:id="rId4"/>
    <p:sldId id="259" r:id="rId5"/>
    <p:sldId id="260" r:id="rId6"/>
    <p:sldId id="261" r:id="rId7"/>
    <p:sldId id="278" r:id="rId8"/>
    <p:sldId id="262" r:id="rId9"/>
    <p:sldId id="263" r:id="rId10"/>
    <p:sldId id="264" r:id="rId11"/>
    <p:sldId id="265" r:id="rId12"/>
    <p:sldId id="266" r:id="rId13"/>
    <p:sldId id="267" r:id="rId14"/>
    <p:sldId id="268" r:id="rId15"/>
    <p:sldId id="269" r:id="rId16"/>
    <p:sldId id="270" r:id="rId17"/>
    <p:sldId id="271" r:id="rId18"/>
    <p:sldId id="272" r:id="rId19"/>
    <p:sldId id="274" r:id="rId20"/>
    <p:sldId id="279" r:id="rId21"/>
    <p:sldId id="275" r:id="rId22"/>
    <p:sldId id="276" r:id="rId23"/>
    <p:sldId id="277" r:id="rId24"/>
  </p:sldIdLst>
  <p:sldSz cx="12192000" cy="6858000"/>
  <p:notesSz cx="6858000" cy="12192000"/>
  <p:embeddedFontLst>
    <p:embeddedFont>
      <p:font typeface="Anton" pitchFamily="2" charset="77"/>
      <p:regular r:id="rId26"/>
    </p:embeddedFont>
    <p:embeddedFont>
      <p:font typeface="Poppins" pitchFamily="2" charset="77"/>
      <p:regular r:id="rId27"/>
      <p:bold r:id="rId28"/>
    </p:embeddedFont>
    <p:embeddedFont>
      <p:font typeface="Teko" pitchFamily="2" charset="0"/>
      <p:regular r:id="rId29"/>
      <p:bold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 Lynch" initials="" lastIdx="1" clrIdx="0"/>
  <p:cmAuthor id="1" name="Elle Carstens"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
        <p:cNvGrpSpPr/>
        <p:nvPr/>
      </p:nvGrpSpPr>
      <p:grpSpPr>
        <a:xfrm>
          <a:off x="0" y="0"/>
          <a:ext cx="0" cy="0"/>
          <a:chOff x="0" y="0"/>
          <a:chExt cx="0" cy="0"/>
        </a:xfrm>
      </p:grpSpPr>
      <p:sp>
        <p:nvSpPr>
          <p:cNvPr id="12" name="Google Shape;1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 name="Google Shape;1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 name="Google Shape;1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*elle updated 5/21</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211" name="Google Shape;21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*elle updated 5/21</a:t>
            </a:r>
            <a:endParaRPr/>
          </a:p>
        </p:txBody>
      </p:sp>
      <p:sp>
        <p:nvSpPr>
          <p:cNvPr id="232" name="Google Shape;23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*elle updated 5/21</a:t>
            </a:r>
            <a:endParaRPr/>
          </a:p>
        </p:txBody>
      </p:sp>
      <p:sp>
        <p:nvSpPr>
          <p:cNvPr id="253" name="Google Shape;25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*elle updated 5/21</a:t>
            </a:r>
            <a:endParaRPr/>
          </a:p>
          <a:p>
            <a:pPr marL="0" lvl="0" indent="0" algn="l" rtl="0">
              <a:spcBef>
                <a:spcPts val="0"/>
              </a:spcBef>
              <a:spcAft>
                <a:spcPts val="0"/>
              </a:spcAft>
              <a:buNone/>
            </a:pPr>
            <a:endParaRPr/>
          </a:p>
        </p:txBody>
      </p:sp>
      <p:sp>
        <p:nvSpPr>
          <p:cNvPr id="274" name="Google Shape;27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*elle updated 5/21</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295" name="Google Shape;295;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*elle updated 5/21</a:t>
            </a:r>
            <a:endParaRPr/>
          </a:p>
        </p:txBody>
      </p:sp>
      <p:sp>
        <p:nvSpPr>
          <p:cNvPr id="316" name="Google Shape;31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*elle updated 5/21</a:t>
            </a:r>
            <a:endParaRPr/>
          </a:p>
        </p:txBody>
      </p:sp>
      <p:sp>
        <p:nvSpPr>
          <p:cNvPr id="337" name="Google Shape;33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*elle updated 5/21</a:t>
            </a:r>
            <a:endParaRPr/>
          </a:p>
        </p:txBody>
      </p:sp>
      <p:sp>
        <p:nvSpPr>
          <p:cNvPr id="358" name="Google Shape;35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4" name="Google Shape;404;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4" name="Google Shape;42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*elle updated 5/21</a:t>
            </a:r>
            <a:endParaRPr/>
          </a:p>
        </p:txBody>
      </p:sp>
      <p:sp>
        <p:nvSpPr>
          <p:cNvPr id="425" name="Google Shape;425;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 name="Google Shape;2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 name="Google Shape;3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*elle updated 5/21</a:t>
            </a:r>
            <a:endParaRPr/>
          </a:p>
          <a:p>
            <a:pPr marL="0" lvl="0" indent="0" algn="l" rtl="0">
              <a:spcBef>
                <a:spcPts val="0"/>
              </a:spcBef>
              <a:spcAft>
                <a:spcPts val="0"/>
              </a:spcAft>
              <a:buNone/>
            </a:pPr>
            <a:endParaRPr/>
          </a:p>
        </p:txBody>
      </p:sp>
      <p:sp>
        <p:nvSpPr>
          <p:cNvPr id="446" name="Google Shape;44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6" name="Google Shape;466;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7" name="Google Shape;467;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 name="Google Shape;6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*elle updated 5/19</a:t>
            </a:r>
            <a:endParaRPr/>
          </a:p>
        </p:txBody>
      </p:sp>
      <p:sp>
        <p:nvSpPr>
          <p:cNvPr id="62" name="Google Shape;6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*elle updated 5/19</a:t>
            </a:r>
            <a:endParaRPr/>
          </a:p>
        </p:txBody>
      </p:sp>
      <p:sp>
        <p:nvSpPr>
          <p:cNvPr id="83" name="Google Shape;8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*elle updated 5/19</a:t>
            </a:r>
            <a:endParaRPr/>
          </a:p>
          <a:p>
            <a:pPr marL="0" lvl="0" indent="0" algn="l" rtl="0">
              <a:spcBef>
                <a:spcPts val="0"/>
              </a:spcBef>
              <a:spcAft>
                <a:spcPts val="0"/>
              </a:spcAft>
              <a:buNone/>
            </a:pPr>
            <a:endParaRPr/>
          </a:p>
        </p:txBody>
      </p:sp>
      <p:sp>
        <p:nvSpPr>
          <p:cNvPr id="104" name="Google Shape;10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*elle updated 5/19</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126" name="Google Shape;12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*elle updated 5/19</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147" name="Google Shape;14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*elle updated 5/20</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168" name="Google Shape;16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*elle updated 5/21</a:t>
            </a:r>
            <a:endParaRPr/>
          </a:p>
          <a:p>
            <a:pPr marL="0" lvl="0" indent="0" algn="l" rtl="0">
              <a:spcBef>
                <a:spcPts val="0"/>
              </a:spcBef>
              <a:spcAft>
                <a:spcPts val="0"/>
              </a:spcAft>
              <a:buNone/>
            </a:pPr>
            <a:endParaRPr/>
          </a:p>
        </p:txBody>
      </p:sp>
      <p:sp>
        <p:nvSpPr>
          <p:cNvPr id="189" name="Google Shape;18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help.chipply.com"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hyperlink" Target="http://44059364.hs-sites.com/help/e-certficates-promo-codes-best-practicce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help.chipply.com"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hyperlink" Target="http://44059364.hs-sites.com/help/how-to-add-a-category"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help.chipply.com"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hyperlink" Target="https://44059364.hs-sites.com/help/what-is-a-catalog-stor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help.chipply.com"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hyperlink" Target="https://44059364.hs-sites.com/help/order-manager"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44059364.hs-sites.com/help/order-manager"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hyperlink" Target="https://help.chipply.com"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6.png"/><Relationship Id="rId4" Type="http://schemas.openxmlformats.org/officeDocument/2006/relationships/hyperlink" Target="https://44059364.hs-sites.com/help/updating-store-statuses-1/27/26"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help.chipply.com"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7.png"/><Relationship Id="rId4" Type="http://schemas.openxmlformats.org/officeDocument/2006/relationships/hyperlink" Target="http://44059364.hs-sites.com/help/integrated-purchasing-vendors"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help.chipply.com"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8.png"/><Relationship Id="rId4" Type="http://schemas.openxmlformats.org/officeDocument/2006/relationships/hyperlink" Target="https://44059364.hs-sites.com/help/integrations"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44059364.hs-sites.com/help/store-closing"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hyperlink" Target="https://help.chipply.com"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44059364.hs-sites.com/help/setting-up-sales-activity-reports" TargetMode="Externa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hyperlink" Target="https://help.chipply.com"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23.png"/><Relationship Id="rId4" Type="http://schemas.openxmlformats.org/officeDocument/2006/relationships/hyperlink" Target="https://44059364.hs-sites.com/help"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help.chipply.com"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24.png"/><Relationship Id="rId4" Type="http://schemas.openxmlformats.org/officeDocument/2006/relationships/hyperlink" Target="https://chipplycollective-9e6383.circle.so/join?invitation_token=deaea803444c14b53d90153b772390a52f74187e-0d83b18c-bca6-49af-8bc3-b2b0418e586a"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help.chipply.com"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hyperlink" Target="https://44059364.hs-sites.com/help/settings-page-quick-setup"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help.chipply.com"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hyperlink" Target="https://44059364.hs-sites.com/help/chipply-help-guide-using-auto-pricing"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help.chipply.com" TargetMode="External"/><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hyperlink" Target="https://44059364.hs-sites.com/help/how-to-turn-on-inventory-threshold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help.chipply.com"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hyperlink" Target="https://44059364.hs-sites.com/help/templates-best-practices-3/18/2025"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preview.chipply.com/store.html?eid=582683&amp;isLanding=true" TargetMode="Externa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hyperlink" Target="https://preview.chipply.com/store.html?eid=605558&amp;isLanding=true"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44059364.hs-sites.com/help/automated-emails"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help.chipply.com"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hyperlink" Target="https://44059364.hs-sites.com/help/what-is-a-requesto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E1515"/>
        </a:solidFill>
        <a:effectLst/>
      </p:bgPr>
    </p:bg>
    <p:spTree>
      <p:nvGrpSpPr>
        <p:cNvPr id="1" name="Shape 15"/>
        <p:cNvGrpSpPr/>
        <p:nvPr/>
      </p:nvGrpSpPr>
      <p:grpSpPr>
        <a:xfrm>
          <a:off x="0" y="0"/>
          <a:ext cx="0" cy="0"/>
          <a:chOff x="0" y="0"/>
          <a:chExt cx="0" cy="0"/>
        </a:xfrm>
      </p:grpSpPr>
      <p:sp>
        <p:nvSpPr>
          <p:cNvPr id="16" name="Google Shape;16;p3"/>
          <p:cNvSpPr/>
          <p:nvPr/>
        </p:nvSpPr>
        <p:spPr>
          <a:xfrm>
            <a:off x="548640" y="1463040"/>
            <a:ext cx="164592" cy="384048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a:off x="1005840" y="1371600"/>
            <a:ext cx="7315200" cy="4114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2000"/>
              <a:buFont typeface="Teko"/>
              <a:buNone/>
            </a:pPr>
            <a:r>
              <a:rPr lang="en-US" sz="2000" b="1" i="0" u="none" strike="noStrike" cap="none">
                <a:solidFill>
                  <a:srgbClr val="D12229"/>
                </a:solidFill>
                <a:latin typeface="Teko"/>
                <a:ea typeface="Teko"/>
                <a:cs typeface="Teko"/>
                <a:sym typeface="Teko"/>
              </a:rPr>
              <a:t>CHIPPLY</a:t>
            </a:r>
            <a:endParaRPr sz="2000" b="0" i="0" u="none" strike="noStrike" cap="none">
              <a:solidFill>
                <a:schemeClr val="dk1"/>
              </a:solidFill>
              <a:latin typeface="Calibri"/>
              <a:ea typeface="Calibri"/>
              <a:cs typeface="Calibri"/>
              <a:sym typeface="Calibri"/>
            </a:endParaRPr>
          </a:p>
        </p:txBody>
      </p:sp>
      <p:sp>
        <p:nvSpPr>
          <p:cNvPr id="18" name="Google Shape;18;p3"/>
          <p:cNvSpPr/>
          <p:nvPr/>
        </p:nvSpPr>
        <p:spPr>
          <a:xfrm>
            <a:off x="1005840" y="1783080"/>
            <a:ext cx="10820095" cy="11887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8600"/>
              <a:buFont typeface="Anton"/>
              <a:buNone/>
            </a:pPr>
            <a:r>
              <a:rPr lang="en-US" sz="8600" b="0" i="0" u="none" strike="noStrike" cap="none">
                <a:solidFill>
                  <a:srgbClr val="FFFFFF"/>
                </a:solidFill>
                <a:latin typeface="Anton"/>
                <a:ea typeface="Anton"/>
                <a:cs typeface="Anton"/>
                <a:sym typeface="Anton"/>
              </a:rPr>
              <a:t>BEST</a:t>
            </a:r>
            <a:endParaRPr sz="8600" b="0" i="0" u="none" strike="noStrike" cap="none">
              <a:solidFill>
                <a:schemeClr val="dk1"/>
              </a:solidFill>
              <a:latin typeface="Calibri"/>
              <a:ea typeface="Calibri"/>
              <a:cs typeface="Calibri"/>
              <a:sym typeface="Calibri"/>
            </a:endParaRPr>
          </a:p>
        </p:txBody>
      </p:sp>
      <p:sp>
        <p:nvSpPr>
          <p:cNvPr id="19" name="Google Shape;19;p3"/>
          <p:cNvSpPr/>
          <p:nvPr/>
        </p:nvSpPr>
        <p:spPr>
          <a:xfrm>
            <a:off x="1005840" y="2880360"/>
            <a:ext cx="10820095" cy="11887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8600"/>
              <a:buFont typeface="Anton"/>
              <a:buNone/>
            </a:pPr>
            <a:r>
              <a:rPr lang="en-US" sz="8600" b="0" i="0" u="none" strike="noStrike" cap="none">
                <a:solidFill>
                  <a:srgbClr val="FFFFFF"/>
                </a:solidFill>
                <a:latin typeface="Anton"/>
                <a:ea typeface="Anton"/>
                <a:cs typeface="Anton"/>
                <a:sym typeface="Anton"/>
              </a:rPr>
              <a:t>PRACTICES</a:t>
            </a:r>
            <a:endParaRPr sz="8600" b="0" i="0" u="none" strike="noStrike" cap="none">
              <a:solidFill>
                <a:schemeClr val="dk1"/>
              </a:solidFill>
              <a:latin typeface="Calibri"/>
              <a:ea typeface="Calibri"/>
              <a:cs typeface="Calibri"/>
              <a:sym typeface="Calibri"/>
            </a:endParaRPr>
          </a:p>
        </p:txBody>
      </p:sp>
      <p:sp>
        <p:nvSpPr>
          <p:cNvPr id="20" name="Google Shape;20;p3"/>
          <p:cNvSpPr/>
          <p:nvPr/>
        </p:nvSpPr>
        <p:spPr>
          <a:xfrm>
            <a:off x="1005840" y="4160520"/>
            <a:ext cx="10820095" cy="5029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E3E2E5"/>
              </a:buClr>
              <a:buSzPts val="2600"/>
              <a:buFont typeface="Teko"/>
              <a:buNone/>
            </a:pPr>
            <a:r>
              <a:rPr lang="en-US" sz="2600" b="0" i="0" u="none" strike="noStrike" cap="none">
                <a:solidFill>
                  <a:srgbClr val="E3E2E5"/>
                </a:solidFill>
                <a:latin typeface="Teko"/>
                <a:ea typeface="Teko"/>
                <a:cs typeface="Teko"/>
                <a:sym typeface="Teko"/>
              </a:rPr>
              <a:t>Get the most out of your Chipply platform.</a:t>
            </a:r>
            <a:endParaRPr sz="2600" b="0" i="0" u="none" strike="noStrike" cap="none">
              <a:solidFill>
                <a:schemeClr val="dk1"/>
              </a:solidFill>
              <a:latin typeface="Calibri"/>
              <a:ea typeface="Calibri"/>
              <a:cs typeface="Calibri"/>
              <a:sym typeface="Calibri"/>
            </a:endParaRPr>
          </a:p>
        </p:txBody>
      </p:sp>
      <p:sp>
        <p:nvSpPr>
          <p:cNvPr id="21" name="Google Shape;21;p3"/>
          <p:cNvSpPr/>
          <p:nvPr/>
        </p:nvSpPr>
        <p:spPr>
          <a:xfrm>
            <a:off x="1005840" y="4754880"/>
            <a:ext cx="3474720" cy="4572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1005840" y="4892040"/>
            <a:ext cx="10820095"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600"/>
              <a:buFont typeface="Poppins"/>
              <a:buNone/>
            </a:pPr>
            <a:r>
              <a:rPr lang="en-US" sz="1600" b="0" i="1" u="none" strike="noStrike" cap="none">
                <a:solidFill>
                  <a:srgbClr val="FFFFFF"/>
                </a:solidFill>
                <a:latin typeface="Poppins"/>
                <a:ea typeface="Poppins"/>
                <a:cs typeface="Poppins"/>
                <a:sym typeface="Poppins"/>
              </a:rPr>
              <a:t>The better way to build online stores.</a:t>
            </a:r>
            <a:endParaRPr sz="1600" b="0" i="0" u="none" strike="noStrike" cap="none">
              <a:solidFill>
                <a:schemeClr val="dk1"/>
              </a:solidFill>
              <a:latin typeface="Calibri"/>
              <a:ea typeface="Calibri"/>
              <a:cs typeface="Calibri"/>
              <a:sym typeface="Calibri"/>
            </a:endParaRPr>
          </a:p>
        </p:txBody>
      </p:sp>
      <p:sp>
        <p:nvSpPr>
          <p:cNvPr id="23" name="Google Shape;23;p3"/>
          <p:cNvSpPr/>
          <p:nvPr/>
        </p:nvSpPr>
        <p:spPr>
          <a:xfrm>
            <a:off x="1005840" y="6035040"/>
            <a:ext cx="10820095"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8C8C8C"/>
              </a:buClr>
              <a:buSzPts val="1100"/>
              <a:buFont typeface="Poppins"/>
              <a:buNone/>
            </a:pPr>
            <a:r>
              <a:rPr lang="en-US" sz="1100" b="0" i="1" u="none" strike="noStrike" cap="none">
                <a:solidFill>
                  <a:srgbClr val="8C8C8C"/>
                </a:solidFill>
                <a:latin typeface="Poppins"/>
                <a:ea typeface="Poppins"/>
                <a:cs typeface="Poppins"/>
                <a:sym typeface="Poppins"/>
              </a:rPr>
              <a:t>Each slide stands alone — pull only what's relevant for your dealer.</a:t>
            </a:r>
            <a:endParaRPr sz="1100" b="0" i="0" u="none" strike="noStrike" cap="none">
              <a:solidFill>
                <a:schemeClr val="dk1"/>
              </a:solidFill>
              <a:latin typeface="Calibri"/>
              <a:ea typeface="Calibri"/>
              <a:cs typeface="Calibri"/>
              <a:sym typeface="Calibri"/>
            </a:endParaRPr>
          </a:p>
        </p:txBody>
      </p:sp>
      <p:pic>
        <p:nvPicPr>
          <p:cNvPr id="24" name="Google Shape;24;p3" descr="/sessions/wonderful-serene-einstein/mnt/outputs/assets/logo_white_on_black.png"/>
          <p:cNvPicPr preferRelativeResize="0"/>
          <p:nvPr/>
        </p:nvPicPr>
        <p:blipFill rotWithShape="1">
          <a:blip r:embed="rId3">
            <a:alphaModFix/>
          </a:blip>
          <a:srcRect/>
          <a:stretch/>
        </p:blipFill>
        <p:spPr>
          <a:xfrm>
            <a:off x="10362895" y="5852160"/>
            <a:ext cx="1280160" cy="622839"/>
          </a:xfrm>
          <a:prstGeom prst="rect">
            <a:avLst/>
          </a:prstGeom>
          <a:noFill/>
          <a:ln>
            <a:noFill/>
          </a:ln>
        </p:spPr>
      </p:pic>
      <p:sp>
        <p:nvSpPr>
          <p:cNvPr id="25" name="Google Shape;25;p3"/>
          <p:cNvSpPr/>
          <p:nvPr/>
        </p:nvSpPr>
        <p:spPr>
          <a:xfrm>
            <a:off x="0" y="0"/>
            <a:ext cx="12191695" cy="13716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a:off x="11734495" y="6583680"/>
            <a:ext cx="457200" cy="27432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0"/>
        <p:cNvGrpSpPr/>
        <p:nvPr/>
      </p:nvGrpSpPr>
      <p:grpSpPr>
        <a:xfrm>
          <a:off x="0" y="0"/>
          <a:ext cx="0" cy="0"/>
          <a:chOff x="0" y="0"/>
          <a:chExt cx="0" cy="0"/>
        </a:xfrm>
      </p:grpSpPr>
      <p:sp>
        <p:nvSpPr>
          <p:cNvPr id="192" name="Google Shape;192;p11"/>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SELLING</a:t>
            </a:r>
            <a:endParaRPr sz="1300" b="0" i="0" u="none" strike="noStrike" cap="none">
              <a:solidFill>
                <a:schemeClr val="dk1"/>
              </a:solidFill>
              <a:latin typeface="Calibri"/>
              <a:ea typeface="Calibri"/>
              <a:cs typeface="Calibri"/>
              <a:sym typeface="Calibri"/>
            </a:endParaRPr>
          </a:p>
        </p:txBody>
      </p:sp>
      <p:sp>
        <p:nvSpPr>
          <p:cNvPr id="193" name="Google Shape;193;p11"/>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a:solidFill>
                  <a:srgbClr val="1E1515"/>
                </a:solidFill>
                <a:latin typeface="Anton"/>
                <a:ea typeface="Anton"/>
                <a:cs typeface="Anton"/>
                <a:sym typeface="Anton"/>
              </a:rPr>
              <a:t>E-</a:t>
            </a:r>
            <a:r>
              <a:rPr lang="en-US" sz="3800" b="0" i="0" u="none" strike="noStrike" cap="none">
                <a:solidFill>
                  <a:srgbClr val="1E1515"/>
                </a:solidFill>
                <a:latin typeface="Anton"/>
                <a:ea typeface="Anton"/>
                <a:cs typeface="Anton"/>
                <a:sym typeface="Anton"/>
              </a:rPr>
              <a:t>Certificates &amp; Promo Codes</a:t>
            </a:r>
            <a:endParaRPr sz="3800" b="0" i="0" u="none" strike="noStrike" cap="none">
              <a:solidFill>
                <a:schemeClr val="dk1"/>
              </a:solidFill>
              <a:latin typeface="Calibri"/>
              <a:ea typeface="Calibri"/>
              <a:cs typeface="Calibri"/>
              <a:sym typeface="Calibri"/>
            </a:endParaRPr>
          </a:p>
        </p:txBody>
      </p:sp>
      <p:sp>
        <p:nvSpPr>
          <p:cNvPr id="194" name="Google Shape;194;p11"/>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1"/>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1"/>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197" name="Google Shape;197;p11"/>
          <p:cNvSpPr/>
          <p:nvPr/>
        </p:nvSpPr>
        <p:spPr>
          <a:xfrm>
            <a:off x="502920" y="2423160"/>
            <a:ext cx="6400800" cy="132588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a:solidFill>
                  <a:srgbClr val="1E1515"/>
                </a:solidFill>
                <a:latin typeface="Poppins"/>
                <a:ea typeface="Poppins"/>
                <a:cs typeface="Poppins"/>
                <a:sym typeface="Poppins"/>
              </a:rPr>
              <a:t>A flexible promotion and allotment management system that handles e-certificates and promo codes. It allows you to create custom rewards, support coach or employee buy-in programs, bulk-upload codes, transfer credits between stores, and track real-time usage across storefronts.</a:t>
            </a:r>
            <a:endParaRPr sz="1300" i="0" u="none" strike="noStrike" cap="none">
              <a:solidFill>
                <a:schemeClr val="lt1"/>
              </a:solidFill>
              <a:latin typeface="Poppins"/>
              <a:ea typeface="Poppins"/>
              <a:cs typeface="Poppins"/>
              <a:sym typeface="Poppins"/>
            </a:endParaRPr>
          </a:p>
        </p:txBody>
      </p:sp>
      <p:sp>
        <p:nvSpPr>
          <p:cNvPr id="198" name="Google Shape;198;p11"/>
          <p:cNvSpPr/>
          <p:nvPr/>
        </p:nvSpPr>
        <p:spPr>
          <a:xfrm>
            <a:off x="502895" y="3497550"/>
            <a:ext cx="73200" cy="32010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1"/>
          <p:cNvSpPr/>
          <p:nvPr/>
        </p:nvSpPr>
        <p:spPr>
          <a:xfrm>
            <a:off x="631848" y="3497575"/>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200" name="Google Shape;200;p11"/>
          <p:cNvSpPr/>
          <p:nvPr/>
        </p:nvSpPr>
        <p:spPr>
          <a:xfrm>
            <a:off x="576095" y="3915830"/>
            <a:ext cx="6400800" cy="1326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rgbClr val="1E1515"/>
              </a:buClr>
              <a:buSzPts val="1100"/>
              <a:buFont typeface="Arial"/>
              <a:buNone/>
            </a:pPr>
            <a:r>
              <a:rPr lang="en-US" sz="1300">
                <a:solidFill>
                  <a:srgbClr val="1E1515"/>
                </a:solidFill>
                <a:latin typeface="Poppins"/>
                <a:ea typeface="Poppins"/>
                <a:cs typeface="Poppins"/>
                <a:sym typeface="Poppins"/>
              </a:rPr>
              <a:t>E-certs and Promo codes serves as your biggest average order value (AOV) and repeat-purchase lever, letting organizations partially or fully cover order costs for their end users.</a:t>
            </a:r>
            <a:endParaRPr sz="1300">
              <a:solidFill>
                <a:schemeClr val="lt1"/>
              </a:solidFill>
              <a:latin typeface="Poppins"/>
              <a:ea typeface="Poppins"/>
              <a:cs typeface="Poppins"/>
              <a:sym typeface="Poppins"/>
            </a:endParaRPr>
          </a:p>
          <a:p>
            <a:pPr marL="457200" lvl="0" indent="-311150" algn="l" rtl="0">
              <a:lnSpc>
                <a:spcPct val="115000"/>
              </a:lnSpc>
              <a:spcBef>
                <a:spcPts val="1200"/>
              </a:spcBef>
              <a:spcAft>
                <a:spcPts val="0"/>
              </a:spcAft>
              <a:buClr>
                <a:srgbClr val="1E1515"/>
              </a:buClr>
              <a:buSzPts val="1300"/>
              <a:buChar char="●"/>
            </a:pPr>
            <a:r>
              <a:rPr lang="en-US" sz="1300" b="1">
                <a:solidFill>
                  <a:srgbClr val="1E1515"/>
                </a:solidFill>
                <a:latin typeface="Poppins"/>
                <a:ea typeface="Poppins"/>
                <a:cs typeface="Poppins"/>
                <a:sym typeface="Poppins"/>
              </a:rPr>
              <a:t>Powers Flexible Group Funding</a:t>
            </a:r>
            <a:endParaRPr sz="1300">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Char char="●"/>
            </a:pPr>
            <a:r>
              <a:rPr lang="en-US" sz="1300" b="1">
                <a:solidFill>
                  <a:srgbClr val="1E1515"/>
                </a:solidFill>
                <a:latin typeface="Poppins"/>
                <a:ea typeface="Poppins"/>
                <a:cs typeface="Poppins"/>
                <a:sym typeface="Poppins"/>
              </a:rPr>
              <a:t>Drives Larger Cart Sizes</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Char char="●"/>
            </a:pPr>
            <a:r>
              <a:rPr lang="en-US" sz="1300" b="1">
                <a:solidFill>
                  <a:srgbClr val="1E1515"/>
                </a:solidFill>
                <a:latin typeface="Poppins"/>
                <a:ea typeface="Poppins"/>
                <a:cs typeface="Poppins"/>
                <a:sym typeface="Poppins"/>
              </a:rPr>
              <a:t>Streamlined Credit Management</a:t>
            </a:r>
            <a:endParaRPr sz="1300">
              <a:solidFill>
                <a:schemeClr val="lt1"/>
              </a:solidFill>
              <a:latin typeface="Poppins"/>
              <a:ea typeface="Poppins"/>
              <a:cs typeface="Poppins"/>
              <a:sym typeface="Poppins"/>
            </a:endParaRPr>
          </a:p>
        </p:txBody>
      </p:sp>
      <p:sp>
        <p:nvSpPr>
          <p:cNvPr id="201" name="Google Shape;201;p11"/>
          <p:cNvSpPr/>
          <p:nvPr/>
        </p:nvSpPr>
        <p:spPr>
          <a:xfrm>
            <a:off x="502920" y="5760720"/>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a:off x="502920" y="5852160"/>
            <a:ext cx="6400800" cy="228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100"/>
              <a:buFont typeface="Teko"/>
              <a:buNone/>
            </a:pPr>
            <a:r>
              <a:rPr lang="en-US" sz="1100" b="1" i="0" u="none" strike="noStrike" cap="none">
                <a:solidFill>
                  <a:srgbClr val="5F5F5F"/>
                </a:solidFill>
                <a:latin typeface="Teko"/>
                <a:ea typeface="Teko"/>
                <a:cs typeface="Teko"/>
                <a:sym typeface="Teko"/>
              </a:rPr>
              <a:t>DOCUMENTATION</a:t>
            </a:r>
            <a:endParaRPr sz="1100" b="0" i="0" u="none" strike="noStrike" cap="none">
              <a:solidFill>
                <a:schemeClr val="dk1"/>
              </a:solidFill>
              <a:latin typeface="Calibri"/>
              <a:ea typeface="Calibri"/>
              <a:cs typeface="Calibri"/>
              <a:sym typeface="Calibri"/>
            </a:endParaRPr>
          </a:p>
        </p:txBody>
      </p:sp>
      <p:sp>
        <p:nvSpPr>
          <p:cNvPr id="203" name="Google Shape;203;p11">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b="0" i="0" u="sng" strike="noStrike" cap="none">
                <a:solidFill>
                  <a:schemeClr val="hlink"/>
                </a:solidFill>
                <a:latin typeface="Poppins"/>
                <a:ea typeface="Poppins"/>
                <a:cs typeface="Poppins"/>
                <a:sym typeface="Poppins"/>
                <a:hlinkClick r:id="rId4"/>
              </a:rPr>
              <a:t>E-certificates &amp; Promo Codes Best Practices</a:t>
            </a:r>
            <a:endParaRPr sz="1300" b="0" i="0" u="none" strike="noStrike" cap="none">
              <a:solidFill>
                <a:schemeClr val="dk1"/>
              </a:solidFill>
              <a:latin typeface="Calibri"/>
              <a:ea typeface="Calibri"/>
              <a:cs typeface="Calibri"/>
              <a:sym typeface="Calibri"/>
            </a:endParaRPr>
          </a:p>
        </p:txBody>
      </p:sp>
      <p:sp>
        <p:nvSpPr>
          <p:cNvPr id="204" name="Google Shape;204;p11"/>
          <p:cNvSpPr/>
          <p:nvPr/>
        </p:nvSpPr>
        <p:spPr>
          <a:xfrm>
            <a:off x="7315200" y="2011680"/>
            <a:ext cx="4389120" cy="3703320"/>
          </a:xfrm>
          <a:prstGeom prst="roundRect">
            <a:avLst>
              <a:gd name="adj" fmla="val 2963"/>
            </a:avLst>
          </a:prstGeom>
          <a:solidFill>
            <a:srgbClr val="E3E2E5"/>
          </a:solidFill>
          <a:ln w="12700" cap="flat" cmpd="sng">
            <a:solidFill>
              <a:srgbClr val="5F5F5F"/>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7" name="Google Shape;207;p11" title="Screenshot 2026-05-21 at 10.45.39 AM.png"/>
          <p:cNvPicPr preferRelativeResize="0"/>
          <p:nvPr/>
        </p:nvPicPr>
        <p:blipFill>
          <a:blip r:embed="rId5">
            <a:alphaModFix/>
          </a:blip>
          <a:stretch>
            <a:fillRect/>
          </a:stretch>
        </p:blipFill>
        <p:spPr>
          <a:xfrm>
            <a:off x="7315200" y="1938550"/>
            <a:ext cx="4389124" cy="3877349"/>
          </a:xfrm>
          <a:prstGeom prst="rect">
            <a:avLst/>
          </a:prstGeom>
          <a:noFill/>
          <a:ln>
            <a:noFill/>
          </a:ln>
        </p:spPr>
      </p:pic>
      <p:sp>
        <p:nvSpPr>
          <p:cNvPr id="208" name="Rectangle 207"/>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09" name="Picture 208" descr="chipply_logo.png"/>
          <p:cNvPicPr>
            <a:picLocks noChangeAspect="1"/>
          </p:cNvPicPr>
          <p:nvPr/>
        </p:nvPicPr>
        <p:blipFill>
          <a:blip r:embed="rId6"/>
          <a:stretch>
            <a:fillRect/>
          </a:stretch>
        </p:blipFill>
        <p:spPr>
          <a:xfrm>
            <a:off x="548640" y="146304"/>
            <a:ext cx="720547" cy="225856"/>
          </a:xfrm>
          <a:prstGeom prst="rect">
            <a:avLst/>
          </a:prstGeom>
        </p:spPr>
      </p:pic>
      <p:sp>
        <p:nvSpPr>
          <p:cNvPr id="210" name="TextBox 209"/>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211" name="Rectangle 210"/>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2" name="TextBox 211"/>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E- Certificates &amp; Promo Codes</a:t>
            </a:r>
          </a:p>
        </p:txBody>
      </p:sp>
      <p:sp>
        <p:nvSpPr>
          <p:cNvPr id="213" name="TextBox 212"/>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12"/>
        <p:cNvGrpSpPr/>
        <p:nvPr/>
      </p:nvGrpSpPr>
      <p:grpSpPr>
        <a:xfrm>
          <a:off x="0" y="0"/>
          <a:ext cx="0" cy="0"/>
          <a:chOff x="0" y="0"/>
          <a:chExt cx="0" cy="0"/>
        </a:xfrm>
      </p:grpSpPr>
      <p:sp>
        <p:nvSpPr>
          <p:cNvPr id="214" name="Google Shape;214;p12"/>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SELLING</a:t>
            </a:r>
            <a:endParaRPr sz="1300" b="0" i="0" u="none" strike="noStrike" cap="none">
              <a:solidFill>
                <a:schemeClr val="dk1"/>
              </a:solidFill>
              <a:latin typeface="Calibri"/>
              <a:ea typeface="Calibri"/>
              <a:cs typeface="Calibri"/>
              <a:sym typeface="Calibri"/>
            </a:endParaRPr>
          </a:p>
        </p:txBody>
      </p:sp>
      <p:sp>
        <p:nvSpPr>
          <p:cNvPr id="215" name="Google Shape;215;p12"/>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Categories &amp; Packages</a:t>
            </a:r>
            <a:endParaRPr sz="3800" b="0" i="0" u="none" strike="noStrike" cap="none">
              <a:solidFill>
                <a:schemeClr val="dk1"/>
              </a:solidFill>
              <a:latin typeface="Calibri"/>
              <a:ea typeface="Calibri"/>
              <a:cs typeface="Calibri"/>
              <a:sym typeface="Calibri"/>
            </a:endParaRPr>
          </a:p>
        </p:txBody>
      </p:sp>
      <p:sp>
        <p:nvSpPr>
          <p:cNvPr id="216" name="Google Shape;216;p12"/>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2"/>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2"/>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219" name="Google Shape;219;p12"/>
          <p:cNvSpPr/>
          <p:nvPr/>
        </p:nvSpPr>
        <p:spPr>
          <a:xfrm>
            <a:off x="502920" y="2423160"/>
            <a:ext cx="6400800" cy="132588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i="0" u="none" strike="noStrike" cap="none">
                <a:solidFill>
                  <a:srgbClr val="1E1515"/>
                </a:solidFill>
                <a:latin typeface="Poppins"/>
                <a:ea typeface="Poppins"/>
                <a:cs typeface="Poppins"/>
                <a:sym typeface="Poppins"/>
              </a:rPr>
              <a:t>Group products into shoppable categories and bundle items into Packages (e.g., team uniform kits). </a:t>
            </a:r>
            <a:r>
              <a:rPr lang="en-US" sz="1300">
                <a:solidFill>
                  <a:srgbClr val="1E1515"/>
                </a:solidFill>
                <a:latin typeface="Poppins"/>
                <a:ea typeface="Poppins"/>
                <a:cs typeface="Poppins"/>
                <a:sym typeface="Poppins"/>
              </a:rPr>
              <a:t>It allows you to build clean, structured storefront layouts while supporting advanced features like password-protected access and dealer-level category templates.</a:t>
            </a:r>
            <a:endParaRPr sz="1300" i="0" u="none" strike="noStrike" cap="none">
              <a:solidFill>
                <a:schemeClr val="lt1"/>
              </a:solidFill>
              <a:latin typeface="Poppins"/>
              <a:ea typeface="Poppins"/>
              <a:cs typeface="Poppins"/>
              <a:sym typeface="Poppins"/>
            </a:endParaRPr>
          </a:p>
        </p:txBody>
      </p:sp>
      <p:sp>
        <p:nvSpPr>
          <p:cNvPr id="220" name="Google Shape;220;p12"/>
          <p:cNvSpPr/>
          <p:nvPr/>
        </p:nvSpPr>
        <p:spPr>
          <a:xfrm>
            <a:off x="502920" y="3429025"/>
            <a:ext cx="73200" cy="32010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2"/>
          <p:cNvSpPr/>
          <p:nvPr/>
        </p:nvSpPr>
        <p:spPr>
          <a:xfrm>
            <a:off x="685800" y="3429000"/>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222" name="Google Shape;222;p12"/>
          <p:cNvSpPr/>
          <p:nvPr/>
        </p:nvSpPr>
        <p:spPr>
          <a:xfrm>
            <a:off x="538545" y="3840480"/>
            <a:ext cx="6400800" cy="1326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rgbClr val="1E1515"/>
              </a:buClr>
              <a:buSzPts val="1100"/>
              <a:buFont typeface="Arial"/>
              <a:buNone/>
            </a:pPr>
            <a:r>
              <a:rPr lang="en-US" sz="1300">
                <a:solidFill>
                  <a:srgbClr val="1E1515"/>
                </a:solidFill>
                <a:latin typeface="Poppins"/>
                <a:ea typeface="Poppins"/>
                <a:cs typeface="Poppins"/>
                <a:sym typeface="Poppins"/>
              </a:rPr>
              <a:t>These drastically simplifies the shopping experience for complex programs, ensuring buyers find exactly what they need while effortlessly driving up average order value.</a:t>
            </a:r>
            <a:endParaRPr sz="1300">
              <a:solidFill>
                <a:schemeClr val="lt1"/>
              </a:solidFill>
              <a:latin typeface="Poppins"/>
              <a:ea typeface="Poppins"/>
              <a:cs typeface="Poppins"/>
              <a:sym typeface="Poppins"/>
            </a:endParaRPr>
          </a:p>
          <a:p>
            <a:pPr marL="457200" lvl="0" indent="-311150" algn="l" rtl="0">
              <a:lnSpc>
                <a:spcPct val="115000"/>
              </a:lnSpc>
              <a:spcBef>
                <a:spcPts val="1200"/>
              </a:spcBef>
              <a:spcAft>
                <a:spcPts val="0"/>
              </a:spcAft>
              <a:buClr>
                <a:srgbClr val="1E1515"/>
              </a:buClr>
              <a:buSzPts val="1300"/>
              <a:buChar char="●"/>
            </a:pPr>
            <a:r>
              <a:rPr lang="en-US" sz="1300" b="1">
                <a:solidFill>
                  <a:srgbClr val="1E1515"/>
                </a:solidFill>
                <a:latin typeface="Poppins"/>
                <a:ea typeface="Poppins"/>
                <a:cs typeface="Poppins"/>
                <a:sym typeface="Poppins"/>
              </a:rPr>
              <a:t>Simplifies Store Navigation</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Char char="●"/>
            </a:pPr>
            <a:r>
              <a:rPr lang="en-US" sz="1300" b="1">
                <a:solidFill>
                  <a:srgbClr val="1E1515"/>
                </a:solidFill>
                <a:latin typeface="Poppins"/>
                <a:ea typeface="Poppins"/>
                <a:cs typeface="Poppins"/>
                <a:sym typeface="Poppins"/>
              </a:rPr>
              <a:t>Guarantees Order Accuracy</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Char char="●"/>
            </a:pPr>
            <a:r>
              <a:rPr lang="en-US" sz="1300" b="1">
                <a:solidFill>
                  <a:srgbClr val="1E1515"/>
                </a:solidFill>
                <a:latin typeface="Poppins"/>
                <a:ea typeface="Poppins"/>
                <a:cs typeface="Poppins"/>
                <a:sym typeface="Poppins"/>
              </a:rPr>
              <a:t>Lifts Average Order Value:</a:t>
            </a:r>
            <a:r>
              <a:rPr lang="en-US" sz="1300">
                <a:solidFill>
                  <a:srgbClr val="1E1515"/>
                </a:solidFill>
                <a:latin typeface="Poppins"/>
                <a:ea typeface="Poppins"/>
                <a:cs typeface="Poppins"/>
                <a:sym typeface="Poppins"/>
              </a:rPr>
              <a:t> </a:t>
            </a:r>
            <a:endParaRPr sz="1300">
              <a:solidFill>
                <a:schemeClr val="lt1"/>
              </a:solidFill>
              <a:latin typeface="Poppins"/>
              <a:ea typeface="Poppins"/>
              <a:cs typeface="Poppins"/>
              <a:sym typeface="Poppins"/>
            </a:endParaRPr>
          </a:p>
          <a:p>
            <a:pPr marL="0" marR="0" lvl="0" indent="0" algn="l" rtl="0">
              <a:spcBef>
                <a:spcPts val="1200"/>
              </a:spcBef>
              <a:spcAft>
                <a:spcPts val="0"/>
              </a:spcAft>
              <a:buClr>
                <a:srgbClr val="1E1515"/>
              </a:buClr>
              <a:buSzPts val="1300"/>
              <a:buFont typeface="Poppins"/>
              <a:buNone/>
            </a:pPr>
            <a:endParaRPr sz="1300">
              <a:solidFill>
                <a:schemeClr val="lt1"/>
              </a:solidFill>
              <a:latin typeface="Poppins"/>
              <a:ea typeface="Poppins"/>
              <a:cs typeface="Poppins"/>
              <a:sym typeface="Poppins"/>
            </a:endParaRPr>
          </a:p>
        </p:txBody>
      </p:sp>
      <p:sp>
        <p:nvSpPr>
          <p:cNvPr id="223" name="Google Shape;223;p12"/>
          <p:cNvSpPr/>
          <p:nvPr/>
        </p:nvSpPr>
        <p:spPr>
          <a:xfrm>
            <a:off x="502920" y="5760720"/>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2"/>
          <p:cNvSpPr/>
          <p:nvPr/>
        </p:nvSpPr>
        <p:spPr>
          <a:xfrm>
            <a:off x="502920" y="5852160"/>
            <a:ext cx="6400800" cy="228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100"/>
              <a:buFont typeface="Teko"/>
              <a:buNone/>
            </a:pPr>
            <a:r>
              <a:rPr lang="en-US" sz="1100" b="1" i="0" u="none" strike="noStrike" cap="none">
                <a:solidFill>
                  <a:srgbClr val="5F5F5F"/>
                </a:solidFill>
                <a:latin typeface="Teko"/>
                <a:ea typeface="Teko"/>
                <a:cs typeface="Teko"/>
                <a:sym typeface="Teko"/>
              </a:rPr>
              <a:t>DOCUMENTATION</a:t>
            </a:r>
            <a:endParaRPr sz="1100" b="0" i="0" u="none" strike="noStrike" cap="none">
              <a:solidFill>
                <a:schemeClr val="dk1"/>
              </a:solidFill>
              <a:latin typeface="Calibri"/>
              <a:ea typeface="Calibri"/>
              <a:cs typeface="Calibri"/>
              <a:sym typeface="Calibri"/>
            </a:endParaRPr>
          </a:p>
        </p:txBody>
      </p:sp>
      <p:sp>
        <p:nvSpPr>
          <p:cNvPr id="225" name="Google Shape;225;p12">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b="0" i="0" u="sng" strike="noStrike" cap="none">
                <a:solidFill>
                  <a:schemeClr val="hlink"/>
                </a:solidFill>
                <a:latin typeface="Poppins"/>
                <a:ea typeface="Poppins"/>
                <a:cs typeface="Poppins"/>
                <a:sym typeface="Poppins"/>
                <a:hlinkClick r:id="rId4"/>
              </a:rPr>
              <a:t>How to Add a Category or Package to Your Store</a:t>
            </a:r>
            <a:endParaRPr sz="1300" b="0" i="0" u="none" strike="noStrike" cap="none">
              <a:solidFill>
                <a:schemeClr val="dk1"/>
              </a:solidFill>
              <a:latin typeface="Calibri"/>
              <a:ea typeface="Calibri"/>
              <a:cs typeface="Calibri"/>
              <a:sym typeface="Calibri"/>
            </a:endParaRPr>
          </a:p>
        </p:txBody>
      </p:sp>
      <p:pic>
        <p:nvPicPr>
          <p:cNvPr id="228" name="Google Shape;228;p12" title="Snag_102f6dc.png"/>
          <p:cNvPicPr preferRelativeResize="0"/>
          <p:nvPr/>
        </p:nvPicPr>
        <p:blipFill>
          <a:blip r:embed="rId5">
            <a:alphaModFix/>
          </a:blip>
          <a:stretch>
            <a:fillRect/>
          </a:stretch>
        </p:blipFill>
        <p:spPr>
          <a:xfrm>
            <a:off x="6903725" y="2663875"/>
            <a:ext cx="5117404" cy="2471261"/>
          </a:xfrm>
          <a:prstGeom prst="rect">
            <a:avLst/>
          </a:prstGeom>
          <a:noFill/>
          <a:ln>
            <a:noFill/>
          </a:ln>
        </p:spPr>
      </p:pic>
      <p:sp>
        <p:nvSpPr>
          <p:cNvPr id="229" name="Rectangle 228"/>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30" name="Picture 229" descr="chipply_logo.png"/>
          <p:cNvPicPr>
            <a:picLocks noChangeAspect="1"/>
          </p:cNvPicPr>
          <p:nvPr/>
        </p:nvPicPr>
        <p:blipFill>
          <a:blip r:embed="rId6"/>
          <a:stretch>
            <a:fillRect/>
          </a:stretch>
        </p:blipFill>
        <p:spPr>
          <a:xfrm>
            <a:off x="548640" y="146304"/>
            <a:ext cx="720547" cy="225856"/>
          </a:xfrm>
          <a:prstGeom prst="rect">
            <a:avLst/>
          </a:prstGeom>
        </p:spPr>
      </p:pic>
      <p:sp>
        <p:nvSpPr>
          <p:cNvPr id="231" name="TextBox 230"/>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232" name="Rectangle 231"/>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3" name="TextBox 232"/>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Categories &amp; Packages</a:t>
            </a:r>
          </a:p>
        </p:txBody>
      </p:sp>
      <p:sp>
        <p:nvSpPr>
          <p:cNvPr id="234" name="TextBox 233"/>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33"/>
        <p:cNvGrpSpPr/>
        <p:nvPr/>
      </p:nvGrpSpPr>
      <p:grpSpPr>
        <a:xfrm>
          <a:off x="0" y="0"/>
          <a:ext cx="0" cy="0"/>
          <a:chOff x="0" y="0"/>
          <a:chExt cx="0" cy="0"/>
        </a:xfrm>
      </p:grpSpPr>
      <p:sp>
        <p:nvSpPr>
          <p:cNvPr id="235" name="Google Shape;235;p13"/>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SELLING</a:t>
            </a:r>
            <a:endParaRPr sz="1300" b="0" i="0" u="none" strike="noStrike" cap="none">
              <a:solidFill>
                <a:schemeClr val="dk1"/>
              </a:solidFill>
              <a:latin typeface="Calibri"/>
              <a:ea typeface="Calibri"/>
              <a:cs typeface="Calibri"/>
              <a:sym typeface="Calibri"/>
            </a:endParaRPr>
          </a:p>
        </p:txBody>
      </p:sp>
      <p:sp>
        <p:nvSpPr>
          <p:cNvPr id="236" name="Google Shape;236;p13"/>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Catalog Stores &amp; Batching</a:t>
            </a:r>
            <a:endParaRPr sz="3800" b="0" i="0" u="none" strike="noStrike" cap="none">
              <a:solidFill>
                <a:schemeClr val="dk1"/>
              </a:solidFill>
              <a:latin typeface="Calibri"/>
              <a:ea typeface="Calibri"/>
              <a:cs typeface="Calibri"/>
              <a:sym typeface="Calibri"/>
            </a:endParaRPr>
          </a:p>
        </p:txBody>
      </p:sp>
      <p:sp>
        <p:nvSpPr>
          <p:cNvPr id="237" name="Google Shape;237;p13"/>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3"/>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3"/>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240" name="Google Shape;240;p13"/>
          <p:cNvSpPr/>
          <p:nvPr/>
        </p:nvSpPr>
        <p:spPr>
          <a:xfrm>
            <a:off x="502925" y="2423150"/>
            <a:ext cx="7383300" cy="1326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rgbClr val="1E1515"/>
              </a:buClr>
              <a:buSzPts val="1100"/>
              <a:buFont typeface="Arial"/>
              <a:buNone/>
            </a:pPr>
            <a:r>
              <a:rPr lang="en-US" sz="1300">
                <a:solidFill>
                  <a:srgbClr val="1E1515"/>
                </a:solidFill>
                <a:latin typeface="Poppins"/>
                <a:ea typeface="Poppins"/>
                <a:cs typeface="Poppins"/>
                <a:sym typeface="Poppins"/>
              </a:rPr>
              <a:t>An always-on storefront solution that allows you to collect orders continuously and automatically group them into scheduled production runs. Instead of opening and closing a store repeatedly, it remains open to buyers year-round while giving you tools like manual force-batching, return-to-parent routing, and automated batch notifications to manage your fulfillment cycles.</a:t>
            </a:r>
            <a:endParaRPr sz="1300">
              <a:solidFill>
                <a:schemeClr val="lt1"/>
              </a:solidFill>
              <a:latin typeface="Poppins"/>
              <a:ea typeface="Poppins"/>
              <a:cs typeface="Poppins"/>
              <a:sym typeface="Poppins"/>
            </a:endParaRPr>
          </a:p>
          <a:p>
            <a:pPr marL="0" marR="0" lvl="0" indent="0" algn="l" rtl="0">
              <a:spcBef>
                <a:spcPts val="1200"/>
              </a:spcBef>
              <a:spcAft>
                <a:spcPts val="0"/>
              </a:spcAft>
              <a:buClr>
                <a:srgbClr val="1E1515"/>
              </a:buClr>
              <a:buSzPts val="1300"/>
              <a:buFont typeface="Poppins"/>
              <a:buNone/>
            </a:pPr>
            <a:endParaRPr sz="1300">
              <a:solidFill>
                <a:schemeClr val="lt1"/>
              </a:solidFill>
              <a:latin typeface="Poppins"/>
              <a:ea typeface="Poppins"/>
              <a:cs typeface="Poppins"/>
              <a:sym typeface="Poppins"/>
            </a:endParaRPr>
          </a:p>
        </p:txBody>
      </p:sp>
      <p:sp>
        <p:nvSpPr>
          <p:cNvPr id="241" name="Google Shape;241;p13"/>
          <p:cNvSpPr/>
          <p:nvPr/>
        </p:nvSpPr>
        <p:spPr>
          <a:xfrm>
            <a:off x="502895" y="3771863"/>
            <a:ext cx="73200" cy="32010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3"/>
          <p:cNvSpPr/>
          <p:nvPr/>
        </p:nvSpPr>
        <p:spPr>
          <a:xfrm>
            <a:off x="685800" y="3771888"/>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243" name="Google Shape;243;p13"/>
          <p:cNvSpPr/>
          <p:nvPr/>
        </p:nvSpPr>
        <p:spPr>
          <a:xfrm>
            <a:off x="466175" y="4178788"/>
            <a:ext cx="7456800" cy="1326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rgbClr val="1E1515"/>
              </a:buClr>
              <a:buSzPts val="1100"/>
              <a:buFont typeface="Arial"/>
              <a:buNone/>
            </a:pPr>
            <a:r>
              <a:rPr lang="en-US" sz="1300">
                <a:solidFill>
                  <a:srgbClr val="1E1515"/>
                </a:solidFill>
                <a:latin typeface="Poppins"/>
                <a:ea typeface="Poppins"/>
                <a:cs typeface="Poppins"/>
                <a:sym typeface="Poppins"/>
              </a:rPr>
              <a:t>Powering your perpetual programs—like year-round school spirit shops or ongoing corporate apparel stores—ensuring you can capture non-stop revenue without drowning in constant setup administration.</a:t>
            </a:r>
            <a:endParaRPr sz="1300">
              <a:solidFill>
                <a:schemeClr val="lt1"/>
              </a:solidFill>
              <a:latin typeface="Poppins"/>
              <a:ea typeface="Poppins"/>
              <a:cs typeface="Poppins"/>
              <a:sym typeface="Poppins"/>
            </a:endParaRPr>
          </a:p>
          <a:p>
            <a:pPr marL="457200" lvl="0" indent="-311150" algn="l" rtl="0">
              <a:lnSpc>
                <a:spcPct val="115000"/>
              </a:lnSpc>
              <a:spcBef>
                <a:spcPts val="120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Powers Perpetual Programs</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Secures On-Time Fulfillment</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Eliminates Constant Store Rebuilds</a:t>
            </a:r>
            <a:endParaRPr sz="1300" b="1">
              <a:solidFill>
                <a:schemeClr val="lt1"/>
              </a:solidFill>
              <a:latin typeface="Poppins"/>
              <a:ea typeface="Poppins"/>
              <a:cs typeface="Poppins"/>
              <a:sym typeface="Poppins"/>
            </a:endParaRPr>
          </a:p>
          <a:p>
            <a:pPr marL="0" marR="0" lvl="0" indent="0" algn="l" rtl="0">
              <a:spcBef>
                <a:spcPts val="1200"/>
              </a:spcBef>
              <a:spcAft>
                <a:spcPts val="0"/>
              </a:spcAft>
              <a:buClr>
                <a:srgbClr val="1E1515"/>
              </a:buClr>
              <a:buSzPts val="1300"/>
              <a:buFont typeface="Poppins"/>
              <a:buNone/>
            </a:pPr>
            <a:endParaRPr sz="1300">
              <a:solidFill>
                <a:schemeClr val="lt1"/>
              </a:solidFill>
              <a:latin typeface="Poppins"/>
              <a:ea typeface="Poppins"/>
              <a:cs typeface="Poppins"/>
              <a:sym typeface="Poppins"/>
            </a:endParaRPr>
          </a:p>
        </p:txBody>
      </p:sp>
      <p:sp>
        <p:nvSpPr>
          <p:cNvPr id="244" name="Google Shape;244;p13"/>
          <p:cNvSpPr/>
          <p:nvPr/>
        </p:nvSpPr>
        <p:spPr>
          <a:xfrm>
            <a:off x="502920" y="5971032"/>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3">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b="0" i="0" u="sng" strike="noStrike" cap="none">
                <a:solidFill>
                  <a:schemeClr val="hlink"/>
                </a:solidFill>
                <a:latin typeface="Poppins"/>
                <a:ea typeface="Poppins"/>
                <a:cs typeface="Poppins"/>
                <a:sym typeface="Poppins"/>
                <a:hlinkClick r:id="rId4"/>
              </a:rPr>
              <a:t>What is a Catalog Store?</a:t>
            </a:r>
            <a:endParaRPr sz="1300" b="0" i="0" u="none" strike="noStrike" cap="none">
              <a:solidFill>
                <a:schemeClr val="dk1"/>
              </a:solidFill>
              <a:latin typeface="Calibri"/>
              <a:ea typeface="Calibri"/>
              <a:cs typeface="Calibri"/>
              <a:sym typeface="Calibri"/>
            </a:endParaRPr>
          </a:p>
        </p:txBody>
      </p:sp>
      <p:pic>
        <p:nvPicPr>
          <p:cNvPr id="249" name="Google Shape;249;p13" title="Chipply_20GroupCatalogTemplateRequestor_20_20Store_20Best_20Practices.png"/>
          <p:cNvPicPr preferRelativeResize="0"/>
          <p:nvPr/>
        </p:nvPicPr>
        <p:blipFill>
          <a:blip r:embed="rId5">
            <a:alphaModFix/>
          </a:blip>
          <a:stretch>
            <a:fillRect/>
          </a:stretch>
        </p:blipFill>
        <p:spPr>
          <a:xfrm>
            <a:off x="7959650" y="1944613"/>
            <a:ext cx="3353353" cy="4340350"/>
          </a:xfrm>
          <a:prstGeom prst="rect">
            <a:avLst/>
          </a:prstGeom>
          <a:noFill/>
          <a:ln>
            <a:noFill/>
          </a:ln>
        </p:spPr>
      </p:pic>
      <p:sp>
        <p:nvSpPr>
          <p:cNvPr id="250" name="Rectangle 249"/>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51" name="Picture 250" descr="chipply_logo.png"/>
          <p:cNvPicPr>
            <a:picLocks noChangeAspect="1"/>
          </p:cNvPicPr>
          <p:nvPr/>
        </p:nvPicPr>
        <p:blipFill>
          <a:blip r:embed="rId6"/>
          <a:stretch>
            <a:fillRect/>
          </a:stretch>
        </p:blipFill>
        <p:spPr>
          <a:xfrm>
            <a:off x="548640" y="146304"/>
            <a:ext cx="720547" cy="225856"/>
          </a:xfrm>
          <a:prstGeom prst="rect">
            <a:avLst/>
          </a:prstGeom>
        </p:spPr>
      </p:pic>
      <p:sp>
        <p:nvSpPr>
          <p:cNvPr id="252" name="TextBox 251"/>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253" name="Rectangle 252"/>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4" name="TextBox 253"/>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Catalog Stores &amp; Batching</a:t>
            </a:r>
          </a:p>
        </p:txBody>
      </p:sp>
      <p:sp>
        <p:nvSpPr>
          <p:cNvPr id="255" name="TextBox 254"/>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54"/>
        <p:cNvGrpSpPr/>
        <p:nvPr/>
      </p:nvGrpSpPr>
      <p:grpSpPr>
        <a:xfrm>
          <a:off x="0" y="0"/>
          <a:ext cx="0" cy="0"/>
          <a:chOff x="0" y="0"/>
          <a:chExt cx="0" cy="0"/>
        </a:xfrm>
      </p:grpSpPr>
      <p:sp>
        <p:nvSpPr>
          <p:cNvPr id="256" name="Google Shape;256;p14"/>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ORDERS</a:t>
            </a:r>
            <a:endParaRPr sz="1300" b="0" i="0" u="none" strike="noStrike" cap="none">
              <a:solidFill>
                <a:schemeClr val="dk1"/>
              </a:solidFill>
              <a:latin typeface="Calibri"/>
              <a:ea typeface="Calibri"/>
              <a:cs typeface="Calibri"/>
              <a:sym typeface="Calibri"/>
            </a:endParaRPr>
          </a:p>
        </p:txBody>
      </p:sp>
      <p:sp>
        <p:nvSpPr>
          <p:cNvPr id="257" name="Google Shape;257;p14"/>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Order Manager — Orders Tab</a:t>
            </a:r>
            <a:endParaRPr sz="3800" b="0" i="0" u="none" strike="noStrike" cap="none">
              <a:solidFill>
                <a:schemeClr val="dk1"/>
              </a:solidFill>
              <a:latin typeface="Calibri"/>
              <a:ea typeface="Calibri"/>
              <a:cs typeface="Calibri"/>
              <a:sym typeface="Calibri"/>
            </a:endParaRPr>
          </a:p>
        </p:txBody>
      </p:sp>
      <p:sp>
        <p:nvSpPr>
          <p:cNvPr id="258" name="Google Shape;258;p14"/>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4"/>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4"/>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261" name="Google Shape;261;p14"/>
          <p:cNvSpPr/>
          <p:nvPr/>
        </p:nvSpPr>
        <p:spPr>
          <a:xfrm>
            <a:off x="502920" y="2423160"/>
            <a:ext cx="6400800" cy="132588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b="1">
                <a:solidFill>
                  <a:srgbClr val="1E1515"/>
                </a:solidFill>
                <a:latin typeface="Poppins"/>
                <a:ea typeface="Poppins"/>
                <a:cs typeface="Poppins"/>
                <a:sym typeface="Poppins"/>
              </a:rPr>
              <a:t>Refund, Find, Edit:</a:t>
            </a:r>
            <a:r>
              <a:rPr lang="en-US" sz="1300">
                <a:solidFill>
                  <a:srgbClr val="1E1515"/>
                </a:solidFill>
                <a:latin typeface="Poppins"/>
                <a:ea typeface="Poppins"/>
                <a:cs typeface="Poppins"/>
                <a:sym typeface="Poppins"/>
              </a:rPr>
              <a:t> A centralized customer service dashboard designed to handle post-transaction updates across your stores. It allows you to quickly locate orders, process full or partial refunds, void transactions, add new line items to existing purchases, and adjust non-product fees like tax, shipping, and handling.</a:t>
            </a:r>
            <a:endParaRPr sz="1300" b="0" i="0" u="none" strike="noStrike" cap="none">
              <a:solidFill>
                <a:schemeClr val="lt1"/>
              </a:solidFill>
              <a:latin typeface="Calibri"/>
              <a:ea typeface="Calibri"/>
              <a:cs typeface="Calibri"/>
              <a:sym typeface="Calibri"/>
            </a:endParaRPr>
          </a:p>
        </p:txBody>
      </p:sp>
      <p:sp>
        <p:nvSpPr>
          <p:cNvPr id="262" name="Google Shape;262;p14"/>
          <p:cNvSpPr/>
          <p:nvPr/>
        </p:nvSpPr>
        <p:spPr>
          <a:xfrm>
            <a:off x="502895" y="3643863"/>
            <a:ext cx="73200" cy="32010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4"/>
          <p:cNvSpPr/>
          <p:nvPr/>
        </p:nvSpPr>
        <p:spPr>
          <a:xfrm>
            <a:off x="685800" y="3643863"/>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264" name="Google Shape;264;p14"/>
          <p:cNvSpPr/>
          <p:nvPr/>
        </p:nvSpPr>
        <p:spPr>
          <a:xfrm>
            <a:off x="502920" y="4126205"/>
            <a:ext cx="6400800" cy="1326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rgbClr val="1E1515"/>
              </a:buClr>
              <a:buSzPts val="1100"/>
              <a:buFont typeface="Arial"/>
              <a:buNone/>
            </a:pPr>
            <a:r>
              <a:rPr lang="en-US" sz="1300">
                <a:solidFill>
                  <a:srgbClr val="1E1515"/>
                </a:solidFill>
                <a:latin typeface="Poppins"/>
                <a:ea typeface="Poppins"/>
                <a:cs typeface="Poppins"/>
                <a:sym typeface="Poppins"/>
              </a:rPr>
              <a:t>It serves as your day-to-day customer service engine, giving your team the exact toolkit needed to resolve shopper requests in a single, efficient interaction.</a:t>
            </a:r>
            <a:endParaRPr sz="1300">
              <a:solidFill>
                <a:schemeClr val="lt1"/>
              </a:solidFill>
              <a:latin typeface="Poppins"/>
              <a:ea typeface="Poppins"/>
              <a:cs typeface="Poppins"/>
              <a:sym typeface="Poppins"/>
            </a:endParaRPr>
          </a:p>
          <a:p>
            <a:pPr marL="457200" lvl="0" indent="-311150" algn="l" rtl="0">
              <a:lnSpc>
                <a:spcPct val="115000"/>
              </a:lnSpc>
              <a:spcBef>
                <a:spcPts val="1200"/>
              </a:spcBef>
              <a:spcAft>
                <a:spcPts val="0"/>
              </a:spcAft>
              <a:buClr>
                <a:srgbClr val="1E1515"/>
              </a:buClr>
              <a:buSzPts val="1300"/>
              <a:buChar char="●"/>
            </a:pPr>
            <a:r>
              <a:rPr lang="en-US" sz="1300" b="1">
                <a:solidFill>
                  <a:srgbClr val="1E1515"/>
                </a:solidFill>
                <a:latin typeface="Poppins"/>
                <a:ea typeface="Poppins"/>
                <a:cs typeface="Poppins"/>
                <a:sym typeface="Poppins"/>
              </a:rPr>
              <a:t>Single-Reply Resolutions</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Char char="●"/>
            </a:pPr>
            <a:r>
              <a:rPr lang="en-US" sz="1300" b="1">
                <a:solidFill>
                  <a:srgbClr val="1E1515"/>
                </a:solidFill>
                <a:latin typeface="Poppins"/>
                <a:ea typeface="Poppins"/>
                <a:cs typeface="Poppins"/>
                <a:sym typeface="Poppins"/>
              </a:rPr>
              <a:t>Granular Financial Control</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Char char="●"/>
            </a:pPr>
            <a:r>
              <a:rPr lang="en-US" sz="1300" b="1">
                <a:solidFill>
                  <a:srgbClr val="1E1515"/>
                </a:solidFill>
                <a:latin typeface="Poppins"/>
                <a:ea typeface="Poppins"/>
                <a:cs typeface="Poppins"/>
                <a:sym typeface="Poppins"/>
              </a:rPr>
              <a:t>Smarter Problem Solving</a:t>
            </a:r>
            <a:endParaRPr sz="1300">
              <a:solidFill>
                <a:schemeClr val="lt1"/>
              </a:solidFill>
              <a:latin typeface="Poppins"/>
              <a:ea typeface="Poppins"/>
              <a:cs typeface="Poppins"/>
              <a:sym typeface="Poppins"/>
            </a:endParaRPr>
          </a:p>
        </p:txBody>
      </p:sp>
      <p:sp>
        <p:nvSpPr>
          <p:cNvPr id="265" name="Google Shape;265;p14"/>
          <p:cNvSpPr/>
          <p:nvPr/>
        </p:nvSpPr>
        <p:spPr>
          <a:xfrm>
            <a:off x="502895" y="5943600"/>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4">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u="sng">
                <a:solidFill>
                  <a:schemeClr val="accent1"/>
                </a:solidFill>
                <a:latin typeface="Poppins"/>
                <a:ea typeface="Poppins"/>
                <a:cs typeface="Poppins"/>
                <a:sym typeface="Poppins"/>
                <a:hlinkClick r:id="rId4">
                  <a:extLst>
                    <a:ext uri="{A12FA001-AC4F-418D-AE19-62706E023703}">
                      <ahyp:hlinkClr xmlns:ahyp="http://schemas.microsoft.com/office/drawing/2018/hyperlinkcolor" val="tx"/>
                    </a:ext>
                  </a:extLst>
                </a:hlinkClick>
              </a:rPr>
              <a:t>View Order Manager Help Articles</a:t>
            </a:r>
            <a:endParaRPr sz="1300" b="0" i="0" u="sng" strike="noStrike" cap="none">
              <a:solidFill>
                <a:schemeClr val="accent1"/>
              </a:solidFill>
              <a:latin typeface="Calibri"/>
              <a:ea typeface="Calibri"/>
              <a:cs typeface="Calibri"/>
              <a:sym typeface="Calibri"/>
            </a:endParaRPr>
          </a:p>
        </p:txBody>
      </p:sp>
      <p:pic>
        <p:nvPicPr>
          <p:cNvPr id="270" name="Google Shape;270;p14" title="Snag_8d4632.png"/>
          <p:cNvPicPr preferRelativeResize="0"/>
          <p:nvPr/>
        </p:nvPicPr>
        <p:blipFill>
          <a:blip r:embed="rId5">
            <a:alphaModFix/>
          </a:blip>
          <a:stretch>
            <a:fillRect/>
          </a:stretch>
        </p:blipFill>
        <p:spPr>
          <a:xfrm>
            <a:off x="6769100" y="2774864"/>
            <a:ext cx="5265413" cy="2542712"/>
          </a:xfrm>
          <a:prstGeom prst="rect">
            <a:avLst/>
          </a:prstGeom>
          <a:noFill/>
          <a:ln>
            <a:noFill/>
          </a:ln>
        </p:spPr>
      </p:pic>
      <p:sp>
        <p:nvSpPr>
          <p:cNvPr id="271" name="Rectangle 270"/>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72" name="Picture 271" descr="chipply_logo.png"/>
          <p:cNvPicPr>
            <a:picLocks noChangeAspect="1"/>
          </p:cNvPicPr>
          <p:nvPr/>
        </p:nvPicPr>
        <p:blipFill>
          <a:blip r:embed="rId6"/>
          <a:stretch>
            <a:fillRect/>
          </a:stretch>
        </p:blipFill>
        <p:spPr>
          <a:xfrm>
            <a:off x="548640" y="146304"/>
            <a:ext cx="720547" cy="225856"/>
          </a:xfrm>
          <a:prstGeom prst="rect">
            <a:avLst/>
          </a:prstGeom>
        </p:spPr>
      </p:pic>
      <p:sp>
        <p:nvSpPr>
          <p:cNvPr id="273" name="TextBox 272"/>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274" name="Rectangle 273"/>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5" name="TextBox 274"/>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Order Manager — Orders Tab</a:t>
            </a:r>
          </a:p>
        </p:txBody>
      </p:sp>
      <p:sp>
        <p:nvSpPr>
          <p:cNvPr id="276" name="TextBox 275"/>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75"/>
        <p:cNvGrpSpPr/>
        <p:nvPr/>
      </p:nvGrpSpPr>
      <p:grpSpPr>
        <a:xfrm>
          <a:off x="0" y="0"/>
          <a:ext cx="0" cy="0"/>
          <a:chOff x="0" y="0"/>
          <a:chExt cx="0" cy="0"/>
        </a:xfrm>
      </p:grpSpPr>
      <p:sp>
        <p:nvSpPr>
          <p:cNvPr id="277" name="Google Shape;277;p15"/>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ORDERS</a:t>
            </a:r>
            <a:endParaRPr sz="1300" b="0" i="0" u="none" strike="noStrike" cap="none">
              <a:solidFill>
                <a:schemeClr val="dk1"/>
              </a:solidFill>
              <a:latin typeface="Calibri"/>
              <a:ea typeface="Calibri"/>
              <a:cs typeface="Calibri"/>
              <a:sym typeface="Calibri"/>
            </a:endParaRPr>
          </a:p>
        </p:txBody>
      </p:sp>
      <p:sp>
        <p:nvSpPr>
          <p:cNvPr id="278" name="Google Shape;278;p15"/>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a:solidFill>
                  <a:srgbClr val="1E1515"/>
                </a:solidFill>
                <a:latin typeface="Anton"/>
                <a:ea typeface="Anton"/>
                <a:cs typeface="Anton"/>
                <a:sym typeface="Anton"/>
              </a:rPr>
              <a:t>Order Manager- Items Tab</a:t>
            </a:r>
            <a:endParaRPr sz="3800" b="0" i="0" u="none" strike="noStrike" cap="none">
              <a:solidFill>
                <a:schemeClr val="dk1"/>
              </a:solidFill>
              <a:latin typeface="Calibri"/>
              <a:ea typeface="Calibri"/>
              <a:cs typeface="Calibri"/>
              <a:sym typeface="Calibri"/>
            </a:endParaRPr>
          </a:p>
        </p:txBody>
      </p:sp>
      <p:sp>
        <p:nvSpPr>
          <p:cNvPr id="279" name="Google Shape;279;p15"/>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5"/>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5"/>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282" name="Google Shape;282;p15"/>
          <p:cNvSpPr/>
          <p:nvPr/>
        </p:nvSpPr>
        <p:spPr>
          <a:xfrm>
            <a:off x="502920" y="2423160"/>
            <a:ext cx="6400800" cy="132588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a:solidFill>
                  <a:srgbClr val="1E1515"/>
                </a:solidFill>
                <a:latin typeface="Poppins"/>
                <a:ea typeface="Poppins"/>
                <a:cs typeface="Poppins"/>
                <a:sym typeface="Poppins"/>
              </a:rPr>
              <a:t>A product-focused fulfillment dashboard that isolates individual line items across your orders. While the Orders Tab organizes transactions by the buyer, the Items Tab breaks down exactly what needs to be produced or managed—giving you a dedicated space to track backorders, monitor items pending vendor restocks, and route products efficiently once they become available.</a:t>
            </a:r>
            <a:endParaRPr sz="1300" b="0" i="0" u="none" strike="noStrike" cap="none">
              <a:solidFill>
                <a:schemeClr val="lt1"/>
              </a:solidFill>
              <a:latin typeface="Calibri"/>
              <a:ea typeface="Calibri"/>
              <a:cs typeface="Calibri"/>
              <a:sym typeface="Calibri"/>
            </a:endParaRPr>
          </a:p>
        </p:txBody>
      </p:sp>
      <p:sp>
        <p:nvSpPr>
          <p:cNvPr id="283" name="Google Shape;283;p15"/>
          <p:cNvSpPr/>
          <p:nvPr/>
        </p:nvSpPr>
        <p:spPr>
          <a:xfrm>
            <a:off x="502920" y="388620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5"/>
          <p:cNvSpPr/>
          <p:nvPr/>
        </p:nvSpPr>
        <p:spPr>
          <a:xfrm>
            <a:off x="685800" y="388620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285" name="Google Shape;285;p15"/>
          <p:cNvSpPr/>
          <p:nvPr/>
        </p:nvSpPr>
        <p:spPr>
          <a:xfrm>
            <a:off x="502920" y="4297680"/>
            <a:ext cx="6400800" cy="132588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i="0" u="none" strike="noStrike" cap="none">
                <a:solidFill>
                  <a:srgbClr val="1E1515"/>
                </a:solidFill>
                <a:latin typeface="Poppins"/>
                <a:ea typeface="Poppins"/>
                <a:cs typeface="Poppins"/>
                <a:sym typeface="Poppins"/>
              </a:rPr>
              <a:t>Visibility into backordered </a:t>
            </a:r>
            <a:r>
              <a:rPr lang="en-US" sz="1300">
                <a:solidFill>
                  <a:srgbClr val="1E1515"/>
                </a:solidFill>
                <a:latin typeface="Poppins"/>
                <a:ea typeface="Poppins"/>
                <a:cs typeface="Poppins"/>
                <a:sym typeface="Poppins"/>
              </a:rPr>
              <a:t>items, preventing lost revenue and stale purchase orders by ensuring delayed products never slip through the cracks.</a:t>
            </a:r>
            <a:endParaRPr sz="1300">
              <a:solidFill>
                <a:schemeClr val="lt1"/>
              </a:solidFill>
              <a:latin typeface="Poppins"/>
              <a:ea typeface="Poppins"/>
              <a:cs typeface="Poppins"/>
              <a:sym typeface="Poppins"/>
            </a:endParaRPr>
          </a:p>
          <a:p>
            <a:pPr marL="457200" lvl="0" indent="-311150" algn="l" rtl="0">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Maintains Organization Control</a:t>
            </a:r>
            <a:endParaRPr sz="1300" b="1">
              <a:solidFill>
                <a:schemeClr val="lt1"/>
              </a:solidFill>
              <a:latin typeface="Poppins"/>
              <a:ea typeface="Poppins"/>
              <a:cs typeface="Poppins"/>
              <a:sym typeface="Poppins"/>
            </a:endParaRPr>
          </a:p>
          <a:p>
            <a:pPr marL="457200" lvl="0" indent="-311150" algn="l" rtl="0">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Protects Your Revenue</a:t>
            </a:r>
            <a:endParaRPr sz="1300">
              <a:solidFill>
                <a:schemeClr val="lt1"/>
              </a:solidFill>
              <a:latin typeface="Poppins"/>
              <a:ea typeface="Poppins"/>
              <a:cs typeface="Poppins"/>
              <a:sym typeface="Poppins"/>
            </a:endParaRPr>
          </a:p>
          <a:p>
            <a:pPr marL="457200" lvl="0" indent="-311150" algn="l" rtl="0">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Streamlines Production Routing</a:t>
            </a:r>
            <a:endParaRPr sz="1300">
              <a:solidFill>
                <a:schemeClr val="lt1"/>
              </a:solidFill>
              <a:latin typeface="Poppins"/>
              <a:ea typeface="Poppins"/>
              <a:cs typeface="Poppins"/>
              <a:sym typeface="Poppins"/>
            </a:endParaRPr>
          </a:p>
          <a:p>
            <a:pPr marL="0" marR="0" lvl="0" indent="0" algn="l" rtl="0">
              <a:spcBef>
                <a:spcPts val="0"/>
              </a:spcBef>
              <a:spcAft>
                <a:spcPts val="0"/>
              </a:spcAft>
              <a:buClr>
                <a:srgbClr val="1E1515"/>
              </a:buClr>
              <a:buSzPts val="1300"/>
              <a:buFont typeface="Poppins"/>
              <a:buNone/>
            </a:pPr>
            <a:endParaRPr sz="1300">
              <a:solidFill>
                <a:schemeClr val="lt1"/>
              </a:solidFill>
              <a:latin typeface="Poppins"/>
              <a:ea typeface="Poppins"/>
              <a:cs typeface="Poppins"/>
              <a:sym typeface="Poppins"/>
            </a:endParaRPr>
          </a:p>
        </p:txBody>
      </p:sp>
      <p:sp>
        <p:nvSpPr>
          <p:cNvPr id="286" name="Google Shape;286;p15"/>
          <p:cNvSpPr/>
          <p:nvPr/>
        </p:nvSpPr>
        <p:spPr>
          <a:xfrm>
            <a:off x="502920" y="5760720"/>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5"/>
          <p:cNvSpPr/>
          <p:nvPr/>
        </p:nvSpPr>
        <p:spPr>
          <a:xfrm>
            <a:off x="502920" y="5852160"/>
            <a:ext cx="6400800" cy="228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100"/>
              <a:buFont typeface="Teko"/>
              <a:buNone/>
            </a:pPr>
            <a:r>
              <a:rPr lang="en-US" sz="1100" b="1" i="0" u="none" strike="noStrike" cap="none">
                <a:solidFill>
                  <a:srgbClr val="5F5F5F"/>
                </a:solidFill>
                <a:latin typeface="Teko"/>
                <a:ea typeface="Teko"/>
                <a:cs typeface="Teko"/>
                <a:sym typeface="Teko"/>
              </a:rPr>
              <a:t>DOCUMENTATION</a:t>
            </a:r>
            <a:endParaRPr sz="1100" b="0" i="0" u="none" strike="noStrike" cap="none">
              <a:solidFill>
                <a:schemeClr val="dk1"/>
              </a:solidFill>
              <a:latin typeface="Calibri"/>
              <a:ea typeface="Calibri"/>
              <a:cs typeface="Calibri"/>
              <a:sym typeface="Calibri"/>
            </a:endParaRPr>
          </a:p>
        </p:txBody>
      </p:sp>
      <p:sp>
        <p:nvSpPr>
          <p:cNvPr id="288" name="Google Shape;288;p15">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u="sng">
                <a:solidFill>
                  <a:schemeClr val="hlink"/>
                </a:solidFill>
                <a:latin typeface="Poppins"/>
                <a:ea typeface="Poppins"/>
                <a:cs typeface="Poppins"/>
                <a:sym typeface="Poppins"/>
                <a:hlinkClick r:id="rId3"/>
              </a:rPr>
              <a:t>View Order Manager Help Articles</a:t>
            </a:r>
            <a:endParaRPr sz="1300" b="0" i="0" u="none" strike="noStrike" cap="none">
              <a:solidFill>
                <a:schemeClr val="dk1"/>
              </a:solidFill>
              <a:latin typeface="Calibri"/>
              <a:ea typeface="Calibri"/>
              <a:cs typeface="Calibri"/>
              <a:sym typeface="Calibri"/>
            </a:endParaRPr>
          </a:p>
        </p:txBody>
      </p:sp>
      <p:pic>
        <p:nvPicPr>
          <p:cNvPr id="291" name="Google Shape;291;p15" title="Screenshot 2026-05-21 at 3.20.15 PM.png"/>
          <p:cNvPicPr preferRelativeResize="0"/>
          <p:nvPr/>
        </p:nvPicPr>
        <p:blipFill>
          <a:blip r:embed="rId4">
            <a:alphaModFix/>
          </a:blip>
          <a:stretch>
            <a:fillRect/>
          </a:stretch>
        </p:blipFill>
        <p:spPr>
          <a:xfrm>
            <a:off x="7007550" y="2773925"/>
            <a:ext cx="4898975" cy="2527325"/>
          </a:xfrm>
          <a:prstGeom prst="rect">
            <a:avLst/>
          </a:prstGeom>
          <a:noFill/>
          <a:ln>
            <a:noFill/>
          </a:ln>
        </p:spPr>
      </p:pic>
      <p:sp>
        <p:nvSpPr>
          <p:cNvPr id="292" name="Rectangle 291"/>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93" name="Picture 292" descr="chipply_logo.png"/>
          <p:cNvPicPr>
            <a:picLocks noChangeAspect="1"/>
          </p:cNvPicPr>
          <p:nvPr/>
        </p:nvPicPr>
        <p:blipFill>
          <a:blip r:embed="rId5"/>
          <a:stretch>
            <a:fillRect/>
          </a:stretch>
        </p:blipFill>
        <p:spPr>
          <a:xfrm>
            <a:off x="548640" y="146304"/>
            <a:ext cx="720547" cy="225856"/>
          </a:xfrm>
          <a:prstGeom prst="rect">
            <a:avLst/>
          </a:prstGeom>
        </p:spPr>
      </p:pic>
      <p:sp>
        <p:nvSpPr>
          <p:cNvPr id="294" name="TextBox 293"/>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295" name="Rectangle 294"/>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6" name="TextBox 295"/>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Order Manager- Items Tab</a:t>
            </a:r>
          </a:p>
        </p:txBody>
      </p:sp>
      <p:sp>
        <p:nvSpPr>
          <p:cNvPr id="297" name="TextBox 296"/>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96"/>
        <p:cNvGrpSpPr/>
        <p:nvPr/>
      </p:nvGrpSpPr>
      <p:grpSpPr>
        <a:xfrm>
          <a:off x="0" y="0"/>
          <a:ext cx="0" cy="0"/>
          <a:chOff x="0" y="0"/>
          <a:chExt cx="0" cy="0"/>
        </a:xfrm>
      </p:grpSpPr>
      <p:sp>
        <p:nvSpPr>
          <p:cNvPr id="298" name="Google Shape;298;p16"/>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ORDERS</a:t>
            </a:r>
            <a:endParaRPr sz="1300" b="0" i="0" u="none" strike="noStrike" cap="none">
              <a:solidFill>
                <a:schemeClr val="dk1"/>
              </a:solidFill>
              <a:latin typeface="Calibri"/>
              <a:ea typeface="Calibri"/>
              <a:cs typeface="Calibri"/>
              <a:sym typeface="Calibri"/>
            </a:endParaRPr>
          </a:p>
        </p:txBody>
      </p:sp>
      <p:sp>
        <p:nvSpPr>
          <p:cNvPr id="299" name="Google Shape;299;p16"/>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Assigning Correct Store Status</a:t>
            </a:r>
            <a:endParaRPr sz="3800" b="0" i="0" u="none" strike="noStrike" cap="none">
              <a:solidFill>
                <a:schemeClr val="dk1"/>
              </a:solidFill>
              <a:latin typeface="Calibri"/>
              <a:ea typeface="Calibri"/>
              <a:cs typeface="Calibri"/>
              <a:sym typeface="Calibri"/>
            </a:endParaRPr>
          </a:p>
        </p:txBody>
      </p:sp>
      <p:sp>
        <p:nvSpPr>
          <p:cNvPr id="300" name="Google Shape;300;p16"/>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6"/>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6"/>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303" name="Google Shape;303;p16"/>
          <p:cNvSpPr/>
          <p:nvPr/>
        </p:nvSpPr>
        <p:spPr>
          <a:xfrm>
            <a:off x="502925" y="2423150"/>
            <a:ext cx="6083400" cy="1326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a:solidFill>
                  <a:srgbClr val="1E1515"/>
                </a:solidFill>
                <a:latin typeface="Poppins"/>
                <a:ea typeface="Poppins"/>
                <a:cs typeface="Poppins"/>
                <a:sym typeface="Poppins"/>
              </a:rPr>
              <a:t>Define and update each store's operational phase—either individually or in bulk—to keep your dashboard organized and your reporting accurate. It serves as your team's tracking framework, ensuring every storefront is clearly categorized from initial setup all the way to completion.</a:t>
            </a:r>
            <a:endParaRPr sz="1300" i="0" u="none" strike="noStrike" cap="none">
              <a:solidFill>
                <a:schemeClr val="lt1"/>
              </a:solidFill>
              <a:latin typeface="Poppins"/>
              <a:ea typeface="Poppins"/>
              <a:cs typeface="Poppins"/>
              <a:sym typeface="Poppins"/>
            </a:endParaRPr>
          </a:p>
        </p:txBody>
      </p:sp>
      <p:sp>
        <p:nvSpPr>
          <p:cNvPr id="304" name="Google Shape;304;p16"/>
          <p:cNvSpPr/>
          <p:nvPr/>
        </p:nvSpPr>
        <p:spPr>
          <a:xfrm>
            <a:off x="502920" y="3706201"/>
            <a:ext cx="73200" cy="32010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6"/>
          <p:cNvSpPr/>
          <p:nvPr/>
        </p:nvSpPr>
        <p:spPr>
          <a:xfrm>
            <a:off x="602781" y="3771850"/>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306" name="Google Shape;306;p16"/>
          <p:cNvSpPr/>
          <p:nvPr/>
        </p:nvSpPr>
        <p:spPr>
          <a:xfrm>
            <a:off x="502925" y="4118700"/>
            <a:ext cx="6083400" cy="1326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rgbClr val="1E1515"/>
              </a:buClr>
              <a:buSzPts val="1100"/>
              <a:buFont typeface="Arial"/>
              <a:buNone/>
            </a:pPr>
            <a:r>
              <a:rPr lang="en-US" sz="1300">
                <a:solidFill>
                  <a:srgbClr val="1E1515"/>
                </a:solidFill>
                <a:latin typeface="Poppins"/>
                <a:ea typeface="Poppins"/>
                <a:cs typeface="Poppins"/>
                <a:sym typeface="Poppins"/>
              </a:rPr>
              <a:t>It acts as your operational filing cabinet, providing company-wide visibility into store progress while protecting your live workflow.</a:t>
            </a:r>
            <a:endParaRPr sz="1300">
              <a:solidFill>
                <a:schemeClr val="lt1"/>
              </a:solidFill>
              <a:latin typeface="Poppins"/>
              <a:ea typeface="Poppins"/>
              <a:cs typeface="Poppins"/>
              <a:sym typeface="Poppins"/>
            </a:endParaRPr>
          </a:p>
          <a:p>
            <a:pPr marL="457200" lvl="0" indent="-311150" algn="l" rtl="0">
              <a:lnSpc>
                <a:spcPct val="115000"/>
              </a:lnSpc>
              <a:spcBef>
                <a:spcPts val="1200"/>
              </a:spcBef>
              <a:spcAft>
                <a:spcPts val="0"/>
              </a:spcAft>
              <a:buClr>
                <a:srgbClr val="1E1515"/>
              </a:buClr>
              <a:buSzPts val="1300"/>
              <a:buChar char="●"/>
            </a:pPr>
            <a:r>
              <a:rPr lang="en-US" sz="1300" b="1">
                <a:solidFill>
                  <a:srgbClr val="1E1515"/>
                </a:solidFill>
                <a:latin typeface="Poppins"/>
                <a:ea typeface="Poppins"/>
                <a:cs typeface="Poppins"/>
                <a:sym typeface="Poppins"/>
              </a:rPr>
              <a:t>Keeps Production Clean</a:t>
            </a:r>
            <a:endParaRPr sz="1300">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Char char="●"/>
            </a:pPr>
            <a:r>
              <a:rPr lang="en-US" sz="1300" b="1">
                <a:solidFill>
                  <a:srgbClr val="1E1515"/>
                </a:solidFill>
                <a:latin typeface="Poppins"/>
                <a:ea typeface="Poppins"/>
                <a:cs typeface="Poppins"/>
                <a:sym typeface="Poppins"/>
              </a:rPr>
              <a:t>Prevents Accidental Re-openings</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Char char="●"/>
            </a:pPr>
            <a:r>
              <a:rPr lang="en-US" sz="1300" b="1">
                <a:solidFill>
                  <a:srgbClr val="1E1515"/>
                </a:solidFill>
                <a:latin typeface="Poppins"/>
                <a:ea typeface="Poppins"/>
                <a:cs typeface="Poppins"/>
                <a:sym typeface="Poppins"/>
              </a:rPr>
              <a:t>Company-Wide Visibility</a:t>
            </a:r>
            <a:endParaRPr sz="1300">
              <a:solidFill>
                <a:schemeClr val="lt1"/>
              </a:solidFill>
              <a:latin typeface="Poppins"/>
              <a:ea typeface="Poppins"/>
              <a:cs typeface="Poppins"/>
              <a:sym typeface="Poppins"/>
            </a:endParaRPr>
          </a:p>
        </p:txBody>
      </p:sp>
      <p:sp>
        <p:nvSpPr>
          <p:cNvPr id="307" name="Google Shape;307;p16"/>
          <p:cNvSpPr/>
          <p:nvPr/>
        </p:nvSpPr>
        <p:spPr>
          <a:xfrm>
            <a:off x="502920" y="5760720"/>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6"/>
          <p:cNvSpPr/>
          <p:nvPr/>
        </p:nvSpPr>
        <p:spPr>
          <a:xfrm>
            <a:off x="502920" y="5852160"/>
            <a:ext cx="6400800" cy="228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100"/>
              <a:buFont typeface="Teko"/>
              <a:buNone/>
            </a:pPr>
            <a:r>
              <a:rPr lang="en-US" sz="1100" b="1" i="0" u="none" strike="noStrike" cap="none">
                <a:solidFill>
                  <a:srgbClr val="5F5F5F"/>
                </a:solidFill>
                <a:latin typeface="Teko"/>
                <a:ea typeface="Teko"/>
                <a:cs typeface="Teko"/>
                <a:sym typeface="Teko"/>
              </a:rPr>
              <a:t>DOCUMENTATION</a:t>
            </a:r>
            <a:endParaRPr sz="1100" b="0" i="0" u="none" strike="noStrike" cap="none">
              <a:solidFill>
                <a:schemeClr val="dk1"/>
              </a:solidFill>
              <a:latin typeface="Calibri"/>
              <a:ea typeface="Calibri"/>
              <a:cs typeface="Calibri"/>
              <a:sym typeface="Calibri"/>
            </a:endParaRPr>
          </a:p>
        </p:txBody>
      </p:sp>
      <p:sp>
        <p:nvSpPr>
          <p:cNvPr id="309" name="Google Shape;309;p16">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b="0" i="0" u="sng" strike="noStrike" cap="none">
                <a:solidFill>
                  <a:schemeClr val="hlink"/>
                </a:solidFill>
                <a:latin typeface="Poppins"/>
                <a:ea typeface="Poppins"/>
                <a:cs typeface="Poppins"/>
                <a:sym typeface="Poppins"/>
                <a:hlinkClick r:id="rId4"/>
              </a:rPr>
              <a:t>Organize Your Stores Using Store Status</a:t>
            </a:r>
            <a:endParaRPr sz="1300" b="0" i="0" u="none" strike="noStrike" cap="none">
              <a:solidFill>
                <a:schemeClr val="dk1"/>
              </a:solidFill>
              <a:latin typeface="Calibri"/>
              <a:ea typeface="Calibri"/>
              <a:cs typeface="Calibri"/>
              <a:sym typeface="Calibri"/>
            </a:endParaRPr>
          </a:p>
        </p:txBody>
      </p:sp>
      <p:pic>
        <p:nvPicPr>
          <p:cNvPr id="312" name="Google Shape;312;p16" title="Snag_a0a8f7.png"/>
          <p:cNvPicPr preferRelativeResize="0"/>
          <p:nvPr/>
        </p:nvPicPr>
        <p:blipFill>
          <a:blip r:embed="rId5">
            <a:alphaModFix/>
          </a:blip>
          <a:stretch>
            <a:fillRect/>
          </a:stretch>
        </p:blipFill>
        <p:spPr>
          <a:xfrm>
            <a:off x="6669525" y="2510062"/>
            <a:ext cx="5358566" cy="2587701"/>
          </a:xfrm>
          <a:prstGeom prst="rect">
            <a:avLst/>
          </a:prstGeom>
          <a:noFill/>
          <a:ln>
            <a:noFill/>
          </a:ln>
        </p:spPr>
      </p:pic>
      <p:sp>
        <p:nvSpPr>
          <p:cNvPr id="313" name="Rectangle 312"/>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14" name="Picture 313" descr="chipply_logo.png"/>
          <p:cNvPicPr>
            <a:picLocks noChangeAspect="1"/>
          </p:cNvPicPr>
          <p:nvPr/>
        </p:nvPicPr>
        <p:blipFill>
          <a:blip r:embed="rId6"/>
          <a:stretch>
            <a:fillRect/>
          </a:stretch>
        </p:blipFill>
        <p:spPr>
          <a:xfrm>
            <a:off x="548640" y="146304"/>
            <a:ext cx="720547" cy="225856"/>
          </a:xfrm>
          <a:prstGeom prst="rect">
            <a:avLst/>
          </a:prstGeom>
        </p:spPr>
      </p:pic>
      <p:sp>
        <p:nvSpPr>
          <p:cNvPr id="315" name="TextBox 314"/>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316" name="Rectangle 315"/>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7" name="TextBox 316"/>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Assigning Correct Store Status</a:t>
            </a:r>
          </a:p>
        </p:txBody>
      </p:sp>
      <p:sp>
        <p:nvSpPr>
          <p:cNvPr id="318" name="TextBox 317"/>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17"/>
        <p:cNvGrpSpPr/>
        <p:nvPr/>
      </p:nvGrpSpPr>
      <p:grpSpPr>
        <a:xfrm>
          <a:off x="0" y="0"/>
          <a:ext cx="0" cy="0"/>
          <a:chOff x="0" y="0"/>
          <a:chExt cx="0" cy="0"/>
        </a:xfrm>
      </p:grpSpPr>
      <p:sp>
        <p:nvSpPr>
          <p:cNvPr id="319" name="Google Shape;319;p17"/>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FULFILLMENT</a:t>
            </a:r>
            <a:endParaRPr sz="1300" b="0" i="0" u="none" strike="noStrike" cap="none">
              <a:solidFill>
                <a:schemeClr val="dk1"/>
              </a:solidFill>
              <a:latin typeface="Calibri"/>
              <a:ea typeface="Calibri"/>
              <a:cs typeface="Calibri"/>
              <a:sym typeface="Calibri"/>
            </a:endParaRPr>
          </a:p>
        </p:txBody>
      </p:sp>
      <p:sp>
        <p:nvSpPr>
          <p:cNvPr id="320" name="Google Shape;320;p17"/>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Purchasing Utility — Vendors</a:t>
            </a:r>
            <a:endParaRPr sz="3800" b="0" i="0" u="none" strike="noStrike" cap="none">
              <a:solidFill>
                <a:schemeClr val="dk1"/>
              </a:solidFill>
              <a:latin typeface="Calibri"/>
              <a:ea typeface="Calibri"/>
              <a:cs typeface="Calibri"/>
              <a:sym typeface="Calibri"/>
            </a:endParaRPr>
          </a:p>
        </p:txBody>
      </p:sp>
      <p:sp>
        <p:nvSpPr>
          <p:cNvPr id="321" name="Google Shape;321;p17"/>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7"/>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7"/>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324" name="Google Shape;324;p17"/>
          <p:cNvSpPr/>
          <p:nvPr/>
        </p:nvSpPr>
        <p:spPr>
          <a:xfrm>
            <a:off x="502925" y="2423150"/>
            <a:ext cx="6400800" cy="756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a:solidFill>
                  <a:srgbClr val="1E1515"/>
                </a:solidFill>
                <a:latin typeface="Poppins"/>
                <a:ea typeface="Poppins"/>
                <a:cs typeface="Poppins"/>
                <a:sym typeface="Poppins"/>
              </a:rPr>
              <a:t>Directly integration your Chipply platform to major wholesale apparel brands like SanMar, S&amp;S Activewear, Augusta, and Under Armour. It links your accounts so you can automatically generate and transmit purchase orders directly to your suppliers without ever leaving the system.</a:t>
            </a:r>
            <a:endParaRPr sz="1300" i="0" u="none" strike="noStrike" cap="none">
              <a:solidFill>
                <a:schemeClr val="lt1"/>
              </a:solidFill>
              <a:latin typeface="Poppins"/>
              <a:ea typeface="Poppins"/>
              <a:cs typeface="Poppins"/>
              <a:sym typeface="Poppins"/>
            </a:endParaRPr>
          </a:p>
        </p:txBody>
      </p:sp>
      <p:sp>
        <p:nvSpPr>
          <p:cNvPr id="325" name="Google Shape;325;p17"/>
          <p:cNvSpPr/>
          <p:nvPr/>
        </p:nvSpPr>
        <p:spPr>
          <a:xfrm>
            <a:off x="484633" y="3458575"/>
            <a:ext cx="73200" cy="32010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7"/>
          <p:cNvSpPr/>
          <p:nvPr/>
        </p:nvSpPr>
        <p:spPr>
          <a:xfrm>
            <a:off x="667513" y="3458575"/>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327" name="Google Shape;327;p17"/>
          <p:cNvSpPr/>
          <p:nvPr/>
        </p:nvSpPr>
        <p:spPr>
          <a:xfrm>
            <a:off x="576070" y="3852793"/>
            <a:ext cx="6400800" cy="1326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rgbClr val="1E1515"/>
              </a:buClr>
              <a:buSzPts val="1100"/>
              <a:buFont typeface="Arial"/>
              <a:buNone/>
            </a:pPr>
            <a:r>
              <a:rPr lang="en-US" sz="1300">
                <a:solidFill>
                  <a:srgbClr val="1E1515"/>
                </a:solidFill>
                <a:latin typeface="Poppins"/>
                <a:ea typeface="Poppins"/>
                <a:cs typeface="Poppins"/>
                <a:sym typeface="Poppins"/>
              </a:rPr>
              <a:t>It completely eliminates manual data entry, consolidating your wholesale purchasing into a single workflow that gets faster and more valuable the larger your store catalog grows.</a:t>
            </a:r>
            <a:endParaRPr sz="1300">
              <a:solidFill>
                <a:schemeClr val="lt1"/>
              </a:solidFill>
              <a:latin typeface="Poppins"/>
              <a:ea typeface="Poppins"/>
              <a:cs typeface="Poppins"/>
              <a:sym typeface="Poppins"/>
            </a:endParaRPr>
          </a:p>
          <a:p>
            <a:pPr marL="457200" lvl="0" indent="-311150" algn="l" rtl="0">
              <a:lnSpc>
                <a:spcPct val="115000"/>
              </a:lnSpc>
              <a:spcBef>
                <a:spcPts val="120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Eliminates Manual Data Entry</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Drastically Cuts Human Error</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Accelerates Order Procurement</a:t>
            </a:r>
            <a:endParaRPr sz="1300" b="1">
              <a:solidFill>
                <a:schemeClr val="lt1"/>
              </a:solidFill>
              <a:latin typeface="Poppins"/>
              <a:ea typeface="Poppins"/>
              <a:cs typeface="Poppins"/>
              <a:sym typeface="Poppins"/>
            </a:endParaRPr>
          </a:p>
          <a:p>
            <a:pPr marL="0" marR="0" lvl="0" indent="0" algn="l" rtl="0">
              <a:spcBef>
                <a:spcPts val="1200"/>
              </a:spcBef>
              <a:spcAft>
                <a:spcPts val="0"/>
              </a:spcAft>
              <a:buClr>
                <a:srgbClr val="1E1515"/>
              </a:buClr>
              <a:buSzPts val="1300"/>
              <a:buFont typeface="Poppins"/>
              <a:buNone/>
            </a:pPr>
            <a:endParaRPr sz="1300">
              <a:solidFill>
                <a:schemeClr val="lt1"/>
              </a:solidFill>
              <a:latin typeface="Poppins"/>
              <a:ea typeface="Poppins"/>
              <a:cs typeface="Poppins"/>
              <a:sym typeface="Poppins"/>
            </a:endParaRPr>
          </a:p>
        </p:txBody>
      </p:sp>
      <p:sp>
        <p:nvSpPr>
          <p:cNvPr id="328" name="Google Shape;328;p17"/>
          <p:cNvSpPr/>
          <p:nvPr/>
        </p:nvSpPr>
        <p:spPr>
          <a:xfrm>
            <a:off x="502920" y="5760720"/>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7"/>
          <p:cNvSpPr/>
          <p:nvPr/>
        </p:nvSpPr>
        <p:spPr>
          <a:xfrm>
            <a:off x="502920" y="5852160"/>
            <a:ext cx="6400800" cy="228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100"/>
              <a:buFont typeface="Teko"/>
              <a:buNone/>
            </a:pPr>
            <a:r>
              <a:rPr lang="en-US" sz="1100" b="1" i="0" u="none" strike="noStrike" cap="none">
                <a:solidFill>
                  <a:srgbClr val="5F5F5F"/>
                </a:solidFill>
                <a:latin typeface="Teko"/>
                <a:ea typeface="Teko"/>
                <a:cs typeface="Teko"/>
                <a:sym typeface="Teko"/>
              </a:rPr>
              <a:t>DOCUMENTATION</a:t>
            </a:r>
            <a:endParaRPr sz="1100" b="0" i="0" u="none" strike="noStrike" cap="none">
              <a:solidFill>
                <a:schemeClr val="dk1"/>
              </a:solidFill>
              <a:latin typeface="Calibri"/>
              <a:ea typeface="Calibri"/>
              <a:cs typeface="Calibri"/>
              <a:sym typeface="Calibri"/>
            </a:endParaRPr>
          </a:p>
        </p:txBody>
      </p:sp>
      <p:sp>
        <p:nvSpPr>
          <p:cNvPr id="330" name="Google Shape;330;p17">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b="0" i="0" u="sng" strike="noStrike" cap="none">
                <a:solidFill>
                  <a:schemeClr val="hlink"/>
                </a:solidFill>
                <a:latin typeface="Poppins"/>
                <a:ea typeface="Poppins"/>
                <a:cs typeface="Poppins"/>
                <a:sym typeface="Poppins"/>
                <a:hlinkClick r:id="rId4"/>
              </a:rPr>
              <a:t>Integrated Purchasing Vendors</a:t>
            </a:r>
            <a:endParaRPr sz="1300" b="0" i="0" u="none" strike="noStrike" cap="none">
              <a:solidFill>
                <a:schemeClr val="dk1"/>
              </a:solidFill>
              <a:latin typeface="Calibri"/>
              <a:ea typeface="Calibri"/>
              <a:cs typeface="Calibri"/>
              <a:sym typeface="Calibri"/>
            </a:endParaRPr>
          </a:p>
        </p:txBody>
      </p:sp>
      <p:pic>
        <p:nvPicPr>
          <p:cNvPr id="333" name="Google Shape;333;p17" title="Snag_116629.png"/>
          <p:cNvPicPr preferRelativeResize="0"/>
          <p:nvPr/>
        </p:nvPicPr>
        <p:blipFill>
          <a:blip r:embed="rId5">
            <a:alphaModFix/>
          </a:blip>
          <a:stretch>
            <a:fillRect/>
          </a:stretch>
        </p:blipFill>
        <p:spPr>
          <a:xfrm>
            <a:off x="7135181" y="2926162"/>
            <a:ext cx="4795745" cy="1528175"/>
          </a:xfrm>
          <a:prstGeom prst="rect">
            <a:avLst/>
          </a:prstGeom>
          <a:noFill/>
          <a:ln>
            <a:noFill/>
          </a:ln>
        </p:spPr>
      </p:pic>
      <p:sp>
        <p:nvSpPr>
          <p:cNvPr id="334" name="Rectangle 333"/>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35" name="Picture 334" descr="chipply_logo.png"/>
          <p:cNvPicPr>
            <a:picLocks noChangeAspect="1"/>
          </p:cNvPicPr>
          <p:nvPr/>
        </p:nvPicPr>
        <p:blipFill>
          <a:blip r:embed="rId6"/>
          <a:stretch>
            <a:fillRect/>
          </a:stretch>
        </p:blipFill>
        <p:spPr>
          <a:xfrm>
            <a:off x="548640" y="146304"/>
            <a:ext cx="720547" cy="225856"/>
          </a:xfrm>
          <a:prstGeom prst="rect">
            <a:avLst/>
          </a:prstGeom>
        </p:spPr>
      </p:pic>
      <p:sp>
        <p:nvSpPr>
          <p:cNvPr id="336" name="TextBox 335"/>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337" name="Rectangle 336"/>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8" name="TextBox 337"/>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Purchasing Utility — Vendors</a:t>
            </a:r>
          </a:p>
        </p:txBody>
      </p:sp>
      <p:sp>
        <p:nvSpPr>
          <p:cNvPr id="339" name="TextBox 338"/>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38"/>
        <p:cNvGrpSpPr/>
        <p:nvPr/>
      </p:nvGrpSpPr>
      <p:grpSpPr>
        <a:xfrm>
          <a:off x="0" y="0"/>
          <a:ext cx="0" cy="0"/>
          <a:chOff x="0" y="0"/>
          <a:chExt cx="0" cy="0"/>
        </a:xfrm>
      </p:grpSpPr>
      <p:sp>
        <p:nvSpPr>
          <p:cNvPr id="340" name="Google Shape;340;p18"/>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FULFILLMENT</a:t>
            </a:r>
            <a:endParaRPr sz="1300" b="0" i="0" u="none" strike="noStrike" cap="none">
              <a:solidFill>
                <a:schemeClr val="dk1"/>
              </a:solidFill>
              <a:latin typeface="Calibri"/>
              <a:ea typeface="Calibri"/>
              <a:cs typeface="Calibri"/>
              <a:sym typeface="Calibri"/>
            </a:endParaRPr>
          </a:p>
        </p:txBody>
      </p:sp>
      <p:sp>
        <p:nvSpPr>
          <p:cNvPr id="341" name="Google Shape;341;p18"/>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Other Integrations — ShipStation &amp; More</a:t>
            </a:r>
            <a:endParaRPr sz="3800" b="0" i="0" u="none" strike="noStrike" cap="none">
              <a:solidFill>
                <a:schemeClr val="dk1"/>
              </a:solidFill>
              <a:latin typeface="Calibri"/>
              <a:ea typeface="Calibri"/>
              <a:cs typeface="Calibri"/>
              <a:sym typeface="Calibri"/>
            </a:endParaRPr>
          </a:p>
        </p:txBody>
      </p:sp>
      <p:sp>
        <p:nvSpPr>
          <p:cNvPr id="342" name="Google Shape;342;p18"/>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8"/>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8"/>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345" name="Google Shape;345;p18"/>
          <p:cNvSpPr/>
          <p:nvPr/>
        </p:nvSpPr>
        <p:spPr>
          <a:xfrm>
            <a:off x="502920" y="2423160"/>
            <a:ext cx="6400800" cy="132588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a:solidFill>
                  <a:srgbClr val="1E1515"/>
                </a:solidFill>
                <a:latin typeface="Poppins"/>
                <a:ea typeface="Poppins"/>
                <a:cs typeface="Poppins"/>
                <a:sym typeface="Poppins"/>
              </a:rPr>
              <a:t>A suite of third-party platform connections that plug Chipply directly into your existing production, shipping, and business software. Featuring deep integrations with ShipStation (for complete account setup and order transmission), Printavo, ShopWorks, and Fulfill Engine, ensuring your backend tools seamlessly share data.</a:t>
            </a:r>
            <a:endParaRPr sz="1300" i="0" u="none" strike="noStrike" cap="none">
              <a:solidFill>
                <a:schemeClr val="lt1"/>
              </a:solidFill>
              <a:latin typeface="Poppins"/>
              <a:ea typeface="Poppins"/>
              <a:cs typeface="Poppins"/>
              <a:sym typeface="Poppins"/>
            </a:endParaRPr>
          </a:p>
        </p:txBody>
      </p:sp>
      <p:sp>
        <p:nvSpPr>
          <p:cNvPr id="346" name="Google Shape;346;p18"/>
          <p:cNvSpPr/>
          <p:nvPr/>
        </p:nvSpPr>
        <p:spPr>
          <a:xfrm>
            <a:off x="502920" y="388620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8"/>
          <p:cNvSpPr/>
          <p:nvPr/>
        </p:nvSpPr>
        <p:spPr>
          <a:xfrm>
            <a:off x="685800" y="388620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348" name="Google Shape;348;p18"/>
          <p:cNvSpPr/>
          <p:nvPr/>
        </p:nvSpPr>
        <p:spPr>
          <a:xfrm>
            <a:off x="502920" y="4297680"/>
            <a:ext cx="6400800" cy="132588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rgbClr val="1E1515"/>
              </a:buClr>
              <a:buSzPts val="1100"/>
              <a:buFont typeface="Arial"/>
              <a:buNone/>
            </a:pPr>
            <a:r>
              <a:rPr lang="en-US" sz="1300">
                <a:solidFill>
                  <a:srgbClr val="1E1515"/>
                </a:solidFill>
                <a:latin typeface="Poppins"/>
                <a:ea typeface="Poppins"/>
                <a:cs typeface="Poppins"/>
                <a:sym typeface="Poppins"/>
              </a:rPr>
              <a:t>Plug Chipply into your existing production stack. No double entry, faster label time, and order status stays in sync everywhere.</a:t>
            </a:r>
            <a:endParaRPr sz="1300">
              <a:solidFill>
                <a:schemeClr val="lt1"/>
              </a:solidFill>
              <a:latin typeface="Poppins"/>
              <a:ea typeface="Poppins"/>
              <a:cs typeface="Poppins"/>
              <a:sym typeface="Poppins"/>
            </a:endParaRPr>
          </a:p>
          <a:p>
            <a:pPr marL="457200" lvl="0" indent="-311150" algn="l" rtl="0">
              <a:lnSpc>
                <a:spcPct val="115000"/>
              </a:lnSpc>
              <a:spcBef>
                <a:spcPts val="120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Eliminates Double Data Entry</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Speeds Up Shipping Label Creation</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Keeps Order Statuses Synced Everywhere</a:t>
            </a:r>
            <a:endParaRPr sz="1300" b="1">
              <a:solidFill>
                <a:schemeClr val="lt1"/>
              </a:solidFill>
              <a:latin typeface="Poppins"/>
              <a:ea typeface="Poppins"/>
              <a:cs typeface="Poppins"/>
              <a:sym typeface="Poppins"/>
            </a:endParaRPr>
          </a:p>
          <a:p>
            <a:pPr marL="0" marR="0" lvl="0" indent="0" algn="l" rtl="0">
              <a:spcBef>
                <a:spcPts val="1200"/>
              </a:spcBef>
              <a:spcAft>
                <a:spcPts val="0"/>
              </a:spcAft>
              <a:buClr>
                <a:srgbClr val="1E1515"/>
              </a:buClr>
              <a:buSzPts val="1300"/>
              <a:buFont typeface="Poppins"/>
              <a:buNone/>
            </a:pPr>
            <a:endParaRPr sz="1300">
              <a:solidFill>
                <a:srgbClr val="D6D6D6"/>
              </a:solidFill>
              <a:latin typeface="Poppins"/>
              <a:ea typeface="Poppins"/>
              <a:cs typeface="Poppins"/>
              <a:sym typeface="Poppins"/>
            </a:endParaRPr>
          </a:p>
        </p:txBody>
      </p:sp>
      <p:sp>
        <p:nvSpPr>
          <p:cNvPr id="349" name="Google Shape;349;p18"/>
          <p:cNvSpPr/>
          <p:nvPr/>
        </p:nvSpPr>
        <p:spPr>
          <a:xfrm>
            <a:off x="502282" y="5971032"/>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8">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b="0" i="0" u="sng" strike="noStrike" cap="none">
                <a:solidFill>
                  <a:schemeClr val="hlink"/>
                </a:solidFill>
                <a:latin typeface="Poppins"/>
                <a:ea typeface="Poppins"/>
                <a:cs typeface="Poppins"/>
                <a:sym typeface="Poppins"/>
                <a:hlinkClick r:id="rId4"/>
              </a:rPr>
              <a:t>How to Set Up Your ShipStation Integration</a:t>
            </a:r>
            <a:endParaRPr sz="1300" b="0" i="0" u="none" strike="noStrike" cap="none">
              <a:solidFill>
                <a:schemeClr val="dk1"/>
              </a:solidFill>
              <a:latin typeface="Calibri"/>
              <a:ea typeface="Calibri"/>
              <a:cs typeface="Calibri"/>
              <a:sym typeface="Calibri"/>
            </a:endParaRPr>
          </a:p>
        </p:txBody>
      </p:sp>
      <p:pic>
        <p:nvPicPr>
          <p:cNvPr id="354" name="Google Shape;354;p18" title="Snag_17004e.png">
            <a:hlinkClick r:id="rId3"/>
          </p:cNvPr>
          <p:cNvPicPr preferRelativeResize="0"/>
          <p:nvPr/>
        </p:nvPicPr>
        <p:blipFill>
          <a:blip r:embed="rId5">
            <a:alphaModFix/>
          </a:blip>
          <a:stretch>
            <a:fillRect/>
          </a:stretch>
        </p:blipFill>
        <p:spPr>
          <a:xfrm>
            <a:off x="6903725" y="3013122"/>
            <a:ext cx="4884500" cy="1581576"/>
          </a:xfrm>
          <a:prstGeom prst="rect">
            <a:avLst/>
          </a:prstGeom>
          <a:noFill/>
          <a:ln>
            <a:noFill/>
          </a:ln>
        </p:spPr>
      </p:pic>
      <p:sp>
        <p:nvSpPr>
          <p:cNvPr id="355" name="Rectangle 354"/>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56" name="Picture 355" descr="chipply_logo.png"/>
          <p:cNvPicPr>
            <a:picLocks noChangeAspect="1"/>
          </p:cNvPicPr>
          <p:nvPr/>
        </p:nvPicPr>
        <p:blipFill>
          <a:blip r:embed="rId6"/>
          <a:stretch>
            <a:fillRect/>
          </a:stretch>
        </p:blipFill>
        <p:spPr>
          <a:xfrm>
            <a:off x="548640" y="146304"/>
            <a:ext cx="720547" cy="225856"/>
          </a:xfrm>
          <a:prstGeom prst="rect">
            <a:avLst/>
          </a:prstGeom>
        </p:spPr>
      </p:pic>
      <p:sp>
        <p:nvSpPr>
          <p:cNvPr id="357" name="TextBox 356"/>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358" name="Rectangle 357"/>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9" name="TextBox 358"/>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Other Integrations — ShipStation &amp; More</a:t>
            </a:r>
          </a:p>
        </p:txBody>
      </p:sp>
      <p:sp>
        <p:nvSpPr>
          <p:cNvPr id="360" name="TextBox 359"/>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59"/>
        <p:cNvGrpSpPr/>
        <p:nvPr/>
      </p:nvGrpSpPr>
      <p:grpSpPr>
        <a:xfrm>
          <a:off x="0" y="0"/>
          <a:ext cx="0" cy="0"/>
          <a:chOff x="0" y="0"/>
          <a:chExt cx="0" cy="0"/>
        </a:xfrm>
      </p:grpSpPr>
      <p:sp>
        <p:nvSpPr>
          <p:cNvPr id="361" name="Google Shape;361;p19"/>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FULFILLMENT</a:t>
            </a:r>
            <a:endParaRPr sz="1300" b="0" i="0" u="none" strike="noStrike" cap="none">
              <a:solidFill>
                <a:schemeClr val="dk1"/>
              </a:solidFill>
              <a:latin typeface="Calibri"/>
              <a:ea typeface="Calibri"/>
              <a:cs typeface="Calibri"/>
              <a:sym typeface="Calibri"/>
            </a:endParaRPr>
          </a:p>
        </p:txBody>
      </p:sp>
      <p:sp>
        <p:nvSpPr>
          <p:cNvPr id="362" name="Google Shape;362;p19"/>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Fulfillment Tools — Work Orders &amp; Sorting</a:t>
            </a:r>
            <a:endParaRPr sz="3800" b="0" i="0" u="none" strike="noStrike" cap="none">
              <a:solidFill>
                <a:schemeClr val="dk1"/>
              </a:solidFill>
              <a:latin typeface="Calibri"/>
              <a:ea typeface="Calibri"/>
              <a:cs typeface="Calibri"/>
              <a:sym typeface="Calibri"/>
            </a:endParaRPr>
          </a:p>
        </p:txBody>
      </p:sp>
      <p:sp>
        <p:nvSpPr>
          <p:cNvPr id="363" name="Google Shape;363;p19"/>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9"/>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9"/>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366" name="Google Shape;366;p19"/>
          <p:cNvSpPr/>
          <p:nvPr/>
        </p:nvSpPr>
        <p:spPr>
          <a:xfrm>
            <a:off x="502925" y="2423150"/>
            <a:ext cx="5860800" cy="795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a:solidFill>
                  <a:srgbClr val="1E1515"/>
                </a:solidFill>
                <a:latin typeface="Poppins"/>
                <a:ea typeface="Poppins"/>
                <a:cs typeface="Poppins"/>
                <a:sym typeface="Poppins"/>
              </a:rPr>
              <a:t>A powerhouse fulfillment system that automatically generates comprehensive production blueprints and manages your purchasing and packing queue.</a:t>
            </a:r>
            <a:endParaRPr sz="1300" i="0" u="none" strike="noStrike" cap="none">
              <a:solidFill>
                <a:schemeClr val="lt1"/>
              </a:solidFill>
              <a:latin typeface="Poppins"/>
              <a:ea typeface="Poppins"/>
              <a:cs typeface="Poppins"/>
              <a:sym typeface="Poppins"/>
            </a:endParaRPr>
          </a:p>
        </p:txBody>
      </p:sp>
      <p:sp>
        <p:nvSpPr>
          <p:cNvPr id="367" name="Google Shape;367;p19"/>
          <p:cNvSpPr/>
          <p:nvPr/>
        </p:nvSpPr>
        <p:spPr>
          <a:xfrm>
            <a:off x="502895" y="3474700"/>
            <a:ext cx="73200" cy="32010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9"/>
          <p:cNvSpPr/>
          <p:nvPr/>
        </p:nvSpPr>
        <p:spPr>
          <a:xfrm>
            <a:off x="685800" y="3474700"/>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369" name="Google Shape;369;p19"/>
          <p:cNvSpPr/>
          <p:nvPr/>
        </p:nvSpPr>
        <p:spPr>
          <a:xfrm>
            <a:off x="502920" y="3872518"/>
            <a:ext cx="6400800" cy="1326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a:solidFill>
                  <a:srgbClr val="1E1515"/>
                </a:solidFill>
                <a:latin typeface="Poppins"/>
                <a:ea typeface="Poppins"/>
                <a:cs typeface="Poppins"/>
                <a:sym typeface="Poppins"/>
              </a:rPr>
              <a:t>Your production floor's daily engine. Master these tools to turn chaotic post-close processing into a flawless, high-speed pick-pack run. </a:t>
            </a:r>
            <a:endParaRPr sz="1300">
              <a:solidFill>
                <a:schemeClr val="lt1"/>
              </a:solidFill>
              <a:latin typeface="Poppins"/>
              <a:ea typeface="Poppins"/>
              <a:cs typeface="Poppins"/>
              <a:sym typeface="Poppins"/>
            </a:endParaRPr>
          </a:p>
          <a:p>
            <a:pPr marL="0" marR="0" lvl="0" indent="0" algn="l" rtl="0">
              <a:spcBef>
                <a:spcPts val="0"/>
              </a:spcBef>
              <a:spcAft>
                <a:spcPts val="0"/>
              </a:spcAft>
              <a:buClr>
                <a:srgbClr val="1E1515"/>
              </a:buClr>
              <a:buSzPts val="1300"/>
              <a:buFont typeface="Poppins"/>
              <a:buNone/>
            </a:pPr>
            <a:endParaRPr sz="1300">
              <a:solidFill>
                <a:schemeClr val="lt1"/>
              </a:solidFill>
              <a:latin typeface="Poppins"/>
              <a:ea typeface="Poppins"/>
              <a:cs typeface="Poppins"/>
              <a:sym typeface="Poppins"/>
            </a:endParaRPr>
          </a:p>
          <a:p>
            <a:pPr marL="0" marR="0" lvl="0" indent="0" algn="l" rtl="0">
              <a:spcBef>
                <a:spcPts val="0"/>
              </a:spcBef>
              <a:spcAft>
                <a:spcPts val="0"/>
              </a:spcAft>
              <a:buClr>
                <a:srgbClr val="1E1515"/>
              </a:buClr>
              <a:buSzPts val="1300"/>
              <a:buFont typeface="Poppins"/>
              <a:buNone/>
            </a:pPr>
            <a:r>
              <a:rPr lang="en-US" sz="1300">
                <a:solidFill>
                  <a:srgbClr val="1E1515"/>
                </a:solidFill>
                <a:latin typeface="Poppins"/>
                <a:ea typeface="Poppins"/>
                <a:cs typeface="Poppins"/>
                <a:sym typeface="Poppins"/>
              </a:rPr>
              <a:t>Building your store automatically builds work orders, closing a store instantly hands you complete production documents- paired with a step-by-step numerical sorting system to guide your team from the production floor to the final shipping bag.</a:t>
            </a:r>
            <a:endParaRPr sz="1300" i="0" u="none" strike="noStrike" cap="none">
              <a:solidFill>
                <a:schemeClr val="lt1"/>
              </a:solidFill>
              <a:latin typeface="Poppins"/>
              <a:ea typeface="Poppins"/>
              <a:cs typeface="Poppins"/>
              <a:sym typeface="Poppins"/>
            </a:endParaRPr>
          </a:p>
        </p:txBody>
      </p:sp>
      <p:sp>
        <p:nvSpPr>
          <p:cNvPr id="370" name="Google Shape;370;p19"/>
          <p:cNvSpPr/>
          <p:nvPr/>
        </p:nvSpPr>
        <p:spPr>
          <a:xfrm>
            <a:off x="502920" y="5760720"/>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9"/>
          <p:cNvSpPr/>
          <p:nvPr/>
        </p:nvSpPr>
        <p:spPr>
          <a:xfrm>
            <a:off x="502920" y="5852160"/>
            <a:ext cx="6400800" cy="228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100"/>
              <a:buFont typeface="Teko"/>
              <a:buNone/>
            </a:pPr>
            <a:r>
              <a:rPr lang="en-US" sz="1100" b="1" i="0" u="none" strike="noStrike" cap="none">
                <a:solidFill>
                  <a:srgbClr val="5F5F5F"/>
                </a:solidFill>
                <a:latin typeface="Teko"/>
                <a:ea typeface="Teko"/>
                <a:cs typeface="Teko"/>
                <a:sym typeface="Teko"/>
              </a:rPr>
              <a:t>DOCUMENTATION</a:t>
            </a:r>
            <a:endParaRPr sz="1100" b="0" i="0" u="none" strike="noStrike" cap="none">
              <a:solidFill>
                <a:schemeClr val="dk1"/>
              </a:solidFill>
              <a:latin typeface="Calibri"/>
              <a:ea typeface="Calibri"/>
              <a:cs typeface="Calibri"/>
              <a:sym typeface="Calibri"/>
            </a:endParaRPr>
          </a:p>
        </p:txBody>
      </p:sp>
      <p:sp>
        <p:nvSpPr>
          <p:cNvPr id="372" name="Google Shape;372;p19">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u="sng">
                <a:solidFill>
                  <a:schemeClr val="hlink"/>
                </a:solidFill>
                <a:latin typeface="Poppins"/>
                <a:ea typeface="Poppins"/>
                <a:cs typeface="Poppins"/>
                <a:sym typeface="Poppins"/>
                <a:hlinkClick r:id="rId3"/>
              </a:rPr>
              <a:t>Store Closing Help Articles</a:t>
            </a:r>
            <a:endParaRPr sz="1300" b="0" i="0" u="none" strike="noStrike" cap="none">
              <a:solidFill>
                <a:schemeClr val="dk1"/>
              </a:solidFill>
              <a:latin typeface="Calibri"/>
              <a:ea typeface="Calibri"/>
              <a:cs typeface="Calibri"/>
              <a:sym typeface="Calibri"/>
            </a:endParaRPr>
          </a:p>
        </p:txBody>
      </p:sp>
      <p:pic>
        <p:nvPicPr>
          <p:cNvPr id="375" name="Google Shape;375;p19" title="Snag_1f3be9.png"/>
          <p:cNvPicPr preferRelativeResize="0"/>
          <p:nvPr/>
        </p:nvPicPr>
        <p:blipFill>
          <a:blip r:embed="rId4">
            <a:alphaModFix/>
          </a:blip>
          <a:stretch>
            <a:fillRect/>
          </a:stretch>
        </p:blipFill>
        <p:spPr>
          <a:xfrm>
            <a:off x="6555929" y="2672289"/>
            <a:ext cx="5444070" cy="2628987"/>
          </a:xfrm>
          <a:prstGeom prst="rect">
            <a:avLst/>
          </a:prstGeom>
          <a:noFill/>
          <a:ln>
            <a:noFill/>
          </a:ln>
        </p:spPr>
      </p:pic>
      <p:sp>
        <p:nvSpPr>
          <p:cNvPr id="376" name="Rectangle 375"/>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77" name="Picture 376" descr="chipply_logo.png"/>
          <p:cNvPicPr>
            <a:picLocks noChangeAspect="1"/>
          </p:cNvPicPr>
          <p:nvPr/>
        </p:nvPicPr>
        <p:blipFill>
          <a:blip r:embed="rId5"/>
          <a:stretch>
            <a:fillRect/>
          </a:stretch>
        </p:blipFill>
        <p:spPr>
          <a:xfrm>
            <a:off x="548640" y="146304"/>
            <a:ext cx="720547" cy="225856"/>
          </a:xfrm>
          <a:prstGeom prst="rect">
            <a:avLst/>
          </a:prstGeom>
        </p:spPr>
      </p:pic>
      <p:sp>
        <p:nvSpPr>
          <p:cNvPr id="378" name="TextBox 377"/>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379" name="Rectangle 378"/>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0" name="TextBox 379"/>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Fulfillment Tools — Work Orders &amp; Sorting</a:t>
            </a:r>
          </a:p>
        </p:txBody>
      </p:sp>
      <p:sp>
        <p:nvSpPr>
          <p:cNvPr id="381" name="TextBox 380"/>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05"/>
        <p:cNvGrpSpPr/>
        <p:nvPr/>
      </p:nvGrpSpPr>
      <p:grpSpPr>
        <a:xfrm>
          <a:off x="0" y="0"/>
          <a:ext cx="0" cy="0"/>
          <a:chOff x="0" y="0"/>
          <a:chExt cx="0" cy="0"/>
        </a:xfrm>
      </p:grpSpPr>
      <p:sp>
        <p:nvSpPr>
          <p:cNvPr id="407" name="Google Shape;407;p21"/>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GROWTH</a:t>
            </a:r>
            <a:endParaRPr sz="1300" b="0" i="0" u="none" strike="noStrike" cap="none">
              <a:solidFill>
                <a:schemeClr val="dk1"/>
              </a:solidFill>
              <a:latin typeface="Calibri"/>
              <a:ea typeface="Calibri"/>
              <a:cs typeface="Calibri"/>
              <a:sym typeface="Calibri"/>
            </a:endParaRPr>
          </a:p>
        </p:txBody>
      </p:sp>
      <p:sp>
        <p:nvSpPr>
          <p:cNvPr id="408" name="Google Shape;408;p21"/>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Accounting — Pulling Reports</a:t>
            </a:r>
            <a:endParaRPr sz="3800" b="0" i="0" u="none" strike="noStrike" cap="none">
              <a:solidFill>
                <a:schemeClr val="dk1"/>
              </a:solidFill>
              <a:latin typeface="Calibri"/>
              <a:ea typeface="Calibri"/>
              <a:cs typeface="Calibri"/>
              <a:sym typeface="Calibri"/>
            </a:endParaRPr>
          </a:p>
        </p:txBody>
      </p:sp>
      <p:sp>
        <p:nvSpPr>
          <p:cNvPr id="409" name="Google Shape;409;p21"/>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1"/>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1"/>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412" name="Google Shape;412;p21"/>
          <p:cNvSpPr/>
          <p:nvPr/>
        </p:nvSpPr>
        <p:spPr>
          <a:xfrm>
            <a:off x="502925" y="2345425"/>
            <a:ext cx="6583800" cy="1326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a:solidFill>
                  <a:srgbClr val="1E1515"/>
                </a:solidFill>
                <a:latin typeface="Poppins"/>
                <a:ea typeface="Poppins"/>
                <a:cs typeface="Poppins"/>
                <a:sym typeface="Poppins"/>
              </a:rPr>
              <a:t>A robust financial tracking engine loaded with custom and downloadable datasets. Whether you need an analytical Excel export for intense data parsing or a clean, ready-to-print PDF report for a quick summary, the system offers flexible layouts covering Order Details, fundraising filtering, and targeted export options.</a:t>
            </a:r>
            <a:endParaRPr sz="1300" i="0" u="none" strike="noStrike" cap="none">
              <a:solidFill>
                <a:schemeClr val="lt1"/>
              </a:solidFill>
              <a:latin typeface="Poppins"/>
              <a:ea typeface="Poppins"/>
              <a:cs typeface="Poppins"/>
              <a:sym typeface="Poppins"/>
            </a:endParaRPr>
          </a:p>
        </p:txBody>
      </p:sp>
      <p:sp>
        <p:nvSpPr>
          <p:cNvPr id="413" name="Google Shape;413;p21"/>
          <p:cNvSpPr/>
          <p:nvPr/>
        </p:nvSpPr>
        <p:spPr>
          <a:xfrm>
            <a:off x="502895" y="3497538"/>
            <a:ext cx="73200" cy="32010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1"/>
          <p:cNvSpPr/>
          <p:nvPr/>
        </p:nvSpPr>
        <p:spPr>
          <a:xfrm>
            <a:off x="685800" y="3588988"/>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415" name="Google Shape;415;p21"/>
          <p:cNvSpPr/>
          <p:nvPr/>
        </p:nvSpPr>
        <p:spPr>
          <a:xfrm>
            <a:off x="502920" y="3909111"/>
            <a:ext cx="6400800" cy="1326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rgbClr val="1E1515"/>
              </a:buClr>
              <a:buSzPts val="1100"/>
              <a:buFont typeface="Arial"/>
              <a:buNone/>
            </a:pPr>
            <a:r>
              <a:rPr lang="en-US" sz="1300">
                <a:solidFill>
                  <a:srgbClr val="1E1515"/>
                </a:solidFill>
                <a:latin typeface="Poppins"/>
                <a:ea typeface="Poppins"/>
                <a:cs typeface="Poppins"/>
                <a:sym typeface="Poppins"/>
              </a:rPr>
              <a:t>Hours of spreadsheet wrangling, gone. Pull hyper-targeted datasets to reconcile to QuickBooks instantly, true up sales team commissions flawlessly, and effortlessly prove fundraising payouts.</a:t>
            </a:r>
            <a:endParaRPr sz="1300">
              <a:solidFill>
                <a:schemeClr val="lt1"/>
              </a:solidFill>
              <a:latin typeface="Poppins"/>
              <a:ea typeface="Poppins"/>
              <a:cs typeface="Poppins"/>
              <a:sym typeface="Poppins"/>
            </a:endParaRPr>
          </a:p>
          <a:p>
            <a:pPr marL="457200" lvl="0" indent="-311150" algn="l" rtl="0">
              <a:lnSpc>
                <a:spcPct val="115000"/>
              </a:lnSpc>
              <a:spcBef>
                <a:spcPts val="120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Reconciles Directly to QuickBooks</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Automates Commission Calculations</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Simplifies Fundraising Payout Audits</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Offers Flexible Excel and PDF Formats</a:t>
            </a:r>
            <a:endParaRPr sz="1300" b="1">
              <a:solidFill>
                <a:schemeClr val="lt1"/>
              </a:solidFill>
              <a:latin typeface="Poppins"/>
              <a:ea typeface="Poppins"/>
              <a:cs typeface="Poppins"/>
              <a:sym typeface="Poppins"/>
            </a:endParaRPr>
          </a:p>
          <a:p>
            <a:pPr marL="0" marR="0" lvl="0" indent="0" algn="l" rtl="0">
              <a:spcBef>
                <a:spcPts val="1200"/>
              </a:spcBef>
              <a:spcAft>
                <a:spcPts val="0"/>
              </a:spcAft>
              <a:buClr>
                <a:srgbClr val="1E1515"/>
              </a:buClr>
              <a:buSzPts val="1300"/>
              <a:buFont typeface="Poppins"/>
              <a:buNone/>
            </a:pPr>
            <a:endParaRPr sz="1300">
              <a:solidFill>
                <a:schemeClr val="lt1"/>
              </a:solidFill>
              <a:latin typeface="Poppins"/>
              <a:ea typeface="Poppins"/>
              <a:cs typeface="Poppins"/>
              <a:sym typeface="Poppins"/>
            </a:endParaRPr>
          </a:p>
        </p:txBody>
      </p:sp>
      <p:sp>
        <p:nvSpPr>
          <p:cNvPr id="416" name="Google Shape;416;p21"/>
          <p:cNvSpPr/>
          <p:nvPr/>
        </p:nvSpPr>
        <p:spPr>
          <a:xfrm>
            <a:off x="502895" y="6003213"/>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1">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b="0" i="0" u="sng" strike="noStrike" cap="none">
                <a:solidFill>
                  <a:srgbClr val="D12229"/>
                </a:solidFill>
                <a:latin typeface="Poppins"/>
                <a:ea typeface="Poppins"/>
                <a:cs typeface="Poppins"/>
                <a:sym typeface="Poppins"/>
                <a:hlinkClick r:id="rId3">
                  <a:extLst>
                    <a:ext uri="{A12FA001-AC4F-418D-AE19-62706E023703}">
                      <ahyp:hlinkClr xmlns:ahyp="http://schemas.microsoft.com/office/drawing/2018/hyperlinkcolor" val="tx"/>
                    </a:ext>
                  </a:extLst>
                </a:hlinkClick>
              </a:rPr>
              <a:t>Chipply Reporting Webinar Recording</a:t>
            </a:r>
            <a:endParaRPr sz="1300" b="0" i="0" u="none" strike="noStrike" cap="none">
              <a:solidFill>
                <a:schemeClr val="dk1"/>
              </a:solidFill>
              <a:latin typeface="Calibri"/>
              <a:ea typeface="Calibri"/>
              <a:cs typeface="Calibri"/>
              <a:sym typeface="Calibri"/>
            </a:endParaRPr>
          </a:p>
        </p:txBody>
      </p:sp>
      <p:pic>
        <p:nvPicPr>
          <p:cNvPr id="421" name="Google Shape;421;p21" title="Screenshot 2026-05-21 at 3.48.48 PM.png"/>
          <p:cNvPicPr preferRelativeResize="0"/>
          <p:nvPr/>
        </p:nvPicPr>
        <p:blipFill rotWithShape="1">
          <a:blip r:embed="rId4">
            <a:alphaModFix/>
          </a:blip>
          <a:srcRect l="2162"/>
          <a:stretch/>
        </p:blipFill>
        <p:spPr>
          <a:xfrm>
            <a:off x="7280750" y="2331738"/>
            <a:ext cx="4633651" cy="3428976"/>
          </a:xfrm>
          <a:prstGeom prst="rect">
            <a:avLst/>
          </a:prstGeom>
          <a:noFill/>
          <a:ln>
            <a:noFill/>
          </a:ln>
        </p:spPr>
      </p:pic>
      <p:sp>
        <p:nvSpPr>
          <p:cNvPr id="422" name="Rectangle 421"/>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23" name="Picture 422" descr="chipply_logo.png"/>
          <p:cNvPicPr>
            <a:picLocks noChangeAspect="1"/>
          </p:cNvPicPr>
          <p:nvPr/>
        </p:nvPicPr>
        <p:blipFill>
          <a:blip r:embed="rId5"/>
          <a:stretch>
            <a:fillRect/>
          </a:stretch>
        </p:blipFill>
        <p:spPr>
          <a:xfrm>
            <a:off x="548640" y="146304"/>
            <a:ext cx="720547" cy="225856"/>
          </a:xfrm>
          <a:prstGeom prst="rect">
            <a:avLst/>
          </a:prstGeom>
        </p:spPr>
      </p:pic>
      <p:sp>
        <p:nvSpPr>
          <p:cNvPr id="424" name="TextBox 423"/>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425" name="Rectangle 424"/>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6" name="TextBox 425"/>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Accounting — Pulling Reports</a:t>
            </a:r>
          </a:p>
        </p:txBody>
      </p:sp>
      <p:sp>
        <p:nvSpPr>
          <p:cNvPr id="427" name="TextBox 426"/>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1"/>
        <p:cNvGrpSpPr/>
        <p:nvPr/>
      </p:nvGrpSpPr>
      <p:grpSpPr>
        <a:xfrm>
          <a:off x="0" y="0"/>
          <a:ext cx="0" cy="0"/>
          <a:chOff x="0" y="0"/>
          <a:chExt cx="0" cy="0"/>
        </a:xfrm>
      </p:grpSpPr>
      <p:sp>
        <p:nvSpPr>
          <p:cNvPr id="33" name="Google Shape;33;p4"/>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OVERVIEW</a:t>
            </a:r>
            <a:endParaRPr sz="1300" b="0" i="0" u="none" strike="noStrike" cap="none">
              <a:solidFill>
                <a:schemeClr val="dk1"/>
              </a:solidFill>
              <a:latin typeface="Calibri"/>
              <a:ea typeface="Calibri"/>
              <a:cs typeface="Calibri"/>
              <a:sym typeface="Calibri"/>
            </a:endParaRPr>
          </a:p>
        </p:txBody>
      </p:sp>
      <p:sp>
        <p:nvSpPr>
          <p:cNvPr id="34" name="Google Shape;34;p4"/>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What's inside</a:t>
            </a:r>
            <a:endParaRPr sz="3800" b="0" i="0" u="none" strike="noStrike" cap="none">
              <a:solidFill>
                <a:schemeClr val="dk1"/>
              </a:solidFill>
              <a:latin typeface="Calibri"/>
              <a:ea typeface="Calibri"/>
              <a:cs typeface="Calibri"/>
              <a:sym typeface="Calibri"/>
            </a:endParaRPr>
          </a:p>
        </p:txBody>
      </p:sp>
      <p:sp>
        <p:nvSpPr>
          <p:cNvPr id="35" name="Google Shape;35;p4"/>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4"/>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4"/>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400"/>
              <a:buFont typeface="Teko"/>
              <a:buNone/>
            </a:pPr>
            <a:r>
              <a:rPr lang="en-US" sz="1400" b="1" i="0" u="none" strike="noStrike" cap="none">
                <a:solidFill>
                  <a:srgbClr val="1E1515"/>
                </a:solidFill>
                <a:latin typeface="Teko"/>
                <a:ea typeface="Teko"/>
                <a:cs typeface="Teko"/>
                <a:sym typeface="Teko"/>
              </a:rPr>
              <a:t>SETUP &amp; FOUNDATION</a:t>
            </a:r>
            <a:endParaRPr sz="1400" b="0" i="0" u="none" strike="noStrike" cap="none">
              <a:solidFill>
                <a:schemeClr val="dk1"/>
              </a:solidFill>
              <a:latin typeface="Calibri"/>
              <a:ea typeface="Calibri"/>
              <a:cs typeface="Calibri"/>
              <a:sym typeface="Calibri"/>
            </a:endParaRPr>
          </a:p>
        </p:txBody>
      </p:sp>
      <p:sp>
        <p:nvSpPr>
          <p:cNvPr id="38" name="Google Shape;38;p4"/>
          <p:cNvSpPr/>
          <p:nvPr/>
        </p:nvSpPr>
        <p:spPr>
          <a:xfrm>
            <a:off x="502920" y="2377440"/>
            <a:ext cx="6400800" cy="457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200"/>
              <a:buFont typeface="Poppins"/>
              <a:buNone/>
            </a:pPr>
            <a:r>
              <a:rPr lang="en-US" sz="1200" b="0" i="0" u="none" strike="noStrike" cap="none">
                <a:solidFill>
                  <a:srgbClr val="5F5F5F"/>
                </a:solidFill>
                <a:latin typeface="Poppins"/>
                <a:ea typeface="Poppins"/>
                <a:cs typeface="Poppins"/>
                <a:sym typeface="Poppins"/>
              </a:rPr>
              <a:t>Default Settings  •  Auto Pricing  •  Inventory Thresholds  •  Templates  •  Category Spotlight Images</a:t>
            </a:r>
            <a:endParaRPr sz="1200" b="0" i="0" u="none" strike="noStrike" cap="none">
              <a:solidFill>
                <a:schemeClr val="dk1"/>
              </a:solidFill>
              <a:latin typeface="Calibri"/>
              <a:ea typeface="Calibri"/>
              <a:cs typeface="Calibri"/>
              <a:sym typeface="Calibri"/>
            </a:endParaRPr>
          </a:p>
        </p:txBody>
      </p:sp>
      <p:sp>
        <p:nvSpPr>
          <p:cNvPr id="39" name="Google Shape;39;p4"/>
          <p:cNvSpPr/>
          <p:nvPr/>
        </p:nvSpPr>
        <p:spPr>
          <a:xfrm>
            <a:off x="502920" y="283464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685800" y="283464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400"/>
              <a:buFont typeface="Teko"/>
              <a:buNone/>
            </a:pPr>
            <a:r>
              <a:rPr lang="en-US" sz="1400" b="1" i="0" u="none" strike="noStrike" cap="none">
                <a:solidFill>
                  <a:srgbClr val="1E1515"/>
                </a:solidFill>
                <a:latin typeface="Teko"/>
                <a:ea typeface="Teko"/>
                <a:cs typeface="Teko"/>
                <a:sym typeface="Teko"/>
              </a:rPr>
              <a:t>SELLING &amp; STORE TYPES</a:t>
            </a:r>
            <a:endParaRPr sz="1400" b="0" i="0" u="none" strike="noStrike" cap="none">
              <a:solidFill>
                <a:schemeClr val="dk1"/>
              </a:solidFill>
              <a:latin typeface="Calibri"/>
              <a:ea typeface="Calibri"/>
              <a:cs typeface="Calibri"/>
              <a:sym typeface="Calibri"/>
            </a:endParaRPr>
          </a:p>
        </p:txBody>
      </p:sp>
      <p:sp>
        <p:nvSpPr>
          <p:cNvPr id="41" name="Google Shape;41;p4"/>
          <p:cNvSpPr/>
          <p:nvPr/>
        </p:nvSpPr>
        <p:spPr>
          <a:xfrm>
            <a:off x="502920" y="3200400"/>
            <a:ext cx="6400800" cy="457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200"/>
              <a:buFont typeface="Poppins"/>
              <a:buNone/>
            </a:pPr>
            <a:r>
              <a:rPr lang="en-US" sz="1200" b="0" i="0" u="none" strike="noStrike" cap="none">
                <a:solidFill>
                  <a:srgbClr val="5F5F5F"/>
                </a:solidFill>
                <a:latin typeface="Poppins"/>
                <a:ea typeface="Poppins"/>
                <a:cs typeface="Poppins"/>
                <a:sym typeface="Poppins"/>
              </a:rPr>
              <a:t>Automated Emails  •  Requestor Stores  •  eCertificates &amp; Promos  •  Categories &amp; Packages  •  Catalog Stores</a:t>
            </a:r>
            <a:endParaRPr sz="1200" b="0" i="0" u="none" strike="noStrike" cap="none">
              <a:solidFill>
                <a:schemeClr val="dk1"/>
              </a:solidFill>
              <a:latin typeface="Calibri"/>
              <a:ea typeface="Calibri"/>
              <a:cs typeface="Calibri"/>
              <a:sym typeface="Calibri"/>
            </a:endParaRPr>
          </a:p>
        </p:txBody>
      </p:sp>
      <p:sp>
        <p:nvSpPr>
          <p:cNvPr id="42" name="Google Shape;42;p4"/>
          <p:cNvSpPr/>
          <p:nvPr/>
        </p:nvSpPr>
        <p:spPr>
          <a:xfrm>
            <a:off x="502920" y="365760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a:off x="685800" y="365760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400"/>
              <a:buFont typeface="Teko"/>
              <a:buNone/>
            </a:pPr>
            <a:r>
              <a:rPr lang="en-US" sz="1400" b="1" i="0" u="none" strike="noStrike" cap="none">
                <a:solidFill>
                  <a:srgbClr val="1E1515"/>
                </a:solidFill>
                <a:latin typeface="Teko"/>
                <a:ea typeface="Teko"/>
                <a:cs typeface="Teko"/>
                <a:sym typeface="Teko"/>
              </a:rPr>
              <a:t>ORDER MANAGEMENT</a:t>
            </a:r>
            <a:endParaRPr sz="1400" b="0" i="0" u="none" strike="noStrike" cap="none">
              <a:solidFill>
                <a:schemeClr val="dk1"/>
              </a:solidFill>
              <a:latin typeface="Calibri"/>
              <a:ea typeface="Calibri"/>
              <a:cs typeface="Calibri"/>
              <a:sym typeface="Calibri"/>
            </a:endParaRPr>
          </a:p>
        </p:txBody>
      </p:sp>
      <p:sp>
        <p:nvSpPr>
          <p:cNvPr id="44" name="Google Shape;44;p4"/>
          <p:cNvSpPr/>
          <p:nvPr/>
        </p:nvSpPr>
        <p:spPr>
          <a:xfrm>
            <a:off x="502920" y="4023360"/>
            <a:ext cx="6400800" cy="457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200"/>
              <a:buFont typeface="Poppins"/>
              <a:buNone/>
            </a:pPr>
            <a:r>
              <a:rPr lang="en-US" sz="1200" b="0" i="0" u="none" strike="noStrike" cap="none">
                <a:solidFill>
                  <a:srgbClr val="5F5F5F"/>
                </a:solidFill>
                <a:latin typeface="Poppins"/>
                <a:ea typeface="Poppins"/>
                <a:cs typeface="Poppins"/>
                <a:sym typeface="Poppins"/>
              </a:rPr>
              <a:t>Refund, Find &amp; Edit  •  Store Status  •  Order Manager  •  Customer Service</a:t>
            </a:r>
            <a:endParaRPr sz="1200" b="0" i="0" u="none" strike="noStrike" cap="none">
              <a:solidFill>
                <a:schemeClr val="dk1"/>
              </a:solidFill>
              <a:latin typeface="Calibri"/>
              <a:ea typeface="Calibri"/>
              <a:cs typeface="Calibri"/>
              <a:sym typeface="Calibri"/>
            </a:endParaRPr>
          </a:p>
        </p:txBody>
      </p:sp>
      <p:sp>
        <p:nvSpPr>
          <p:cNvPr id="45" name="Google Shape;45;p4"/>
          <p:cNvSpPr/>
          <p:nvPr/>
        </p:nvSpPr>
        <p:spPr>
          <a:xfrm>
            <a:off x="502920" y="448056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a:off x="685800" y="448056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400"/>
              <a:buFont typeface="Teko"/>
              <a:buNone/>
            </a:pPr>
            <a:r>
              <a:rPr lang="en-US" sz="1400" b="1" i="0" u="none" strike="noStrike" cap="none">
                <a:solidFill>
                  <a:srgbClr val="1E1515"/>
                </a:solidFill>
                <a:latin typeface="Teko"/>
                <a:ea typeface="Teko"/>
                <a:cs typeface="Teko"/>
                <a:sym typeface="Teko"/>
              </a:rPr>
              <a:t>VENDORS &amp; FULFILLMENT</a:t>
            </a:r>
            <a:endParaRPr sz="1400" b="0" i="0" u="none" strike="noStrike" cap="none">
              <a:solidFill>
                <a:schemeClr val="dk1"/>
              </a:solidFill>
              <a:latin typeface="Calibri"/>
              <a:ea typeface="Calibri"/>
              <a:cs typeface="Calibri"/>
              <a:sym typeface="Calibri"/>
            </a:endParaRPr>
          </a:p>
        </p:txBody>
      </p:sp>
      <p:sp>
        <p:nvSpPr>
          <p:cNvPr id="47" name="Google Shape;47;p4"/>
          <p:cNvSpPr/>
          <p:nvPr/>
        </p:nvSpPr>
        <p:spPr>
          <a:xfrm>
            <a:off x="502920" y="4846320"/>
            <a:ext cx="6400800" cy="457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200"/>
              <a:buFont typeface="Poppins"/>
              <a:buNone/>
            </a:pPr>
            <a:r>
              <a:rPr lang="en-US" sz="1200" b="0" i="0" u="none" strike="noStrike" cap="none">
                <a:solidFill>
                  <a:srgbClr val="5F5F5F"/>
                </a:solidFill>
                <a:latin typeface="Poppins"/>
                <a:ea typeface="Poppins"/>
                <a:cs typeface="Poppins"/>
                <a:sym typeface="Poppins"/>
              </a:rPr>
              <a:t>Vendor Purchasing  •  Integrations  •  Fulfillment Tools</a:t>
            </a:r>
            <a:endParaRPr sz="1200" b="0" i="0" u="none" strike="noStrike" cap="none">
              <a:solidFill>
                <a:schemeClr val="dk1"/>
              </a:solidFill>
              <a:latin typeface="Calibri"/>
              <a:ea typeface="Calibri"/>
              <a:cs typeface="Calibri"/>
              <a:sym typeface="Calibri"/>
            </a:endParaRPr>
          </a:p>
        </p:txBody>
      </p:sp>
      <p:sp>
        <p:nvSpPr>
          <p:cNvPr id="48" name="Google Shape;48;p4"/>
          <p:cNvSpPr/>
          <p:nvPr/>
        </p:nvSpPr>
        <p:spPr>
          <a:xfrm>
            <a:off x="502920" y="530352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a:off x="685800" y="530352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400"/>
              <a:buFont typeface="Teko"/>
              <a:buNone/>
            </a:pPr>
            <a:r>
              <a:rPr lang="en-US" sz="1400" b="1" i="0" u="none" strike="noStrike" cap="none">
                <a:solidFill>
                  <a:srgbClr val="1E1515"/>
                </a:solidFill>
                <a:latin typeface="Teko"/>
                <a:ea typeface="Teko"/>
                <a:cs typeface="Teko"/>
                <a:sym typeface="Teko"/>
              </a:rPr>
              <a:t>REPORTING &amp; GROWTH</a:t>
            </a:r>
            <a:endParaRPr sz="1400" b="0" i="0" u="none" strike="noStrike" cap="none">
              <a:solidFill>
                <a:schemeClr val="dk1"/>
              </a:solidFill>
              <a:latin typeface="Calibri"/>
              <a:ea typeface="Calibri"/>
              <a:cs typeface="Calibri"/>
              <a:sym typeface="Calibri"/>
            </a:endParaRPr>
          </a:p>
        </p:txBody>
      </p:sp>
      <p:sp>
        <p:nvSpPr>
          <p:cNvPr id="50" name="Google Shape;50;p4"/>
          <p:cNvSpPr/>
          <p:nvPr/>
        </p:nvSpPr>
        <p:spPr>
          <a:xfrm>
            <a:off x="502920" y="5669280"/>
            <a:ext cx="6400800" cy="457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200"/>
              <a:buFont typeface="Poppins"/>
              <a:buNone/>
            </a:pPr>
            <a:r>
              <a:rPr lang="en-US" sz="1200" b="0" i="0" u="none" strike="noStrike" cap="none">
                <a:solidFill>
                  <a:srgbClr val="5F5F5F"/>
                </a:solidFill>
                <a:latin typeface="Poppins"/>
                <a:ea typeface="Poppins"/>
                <a:cs typeface="Poppins"/>
                <a:sym typeface="Poppins"/>
              </a:rPr>
              <a:t>Financial Admin  •  Accounting Reports  •  Sales Activity Reports  •  Resources Hub  •  Chipply Collective</a:t>
            </a:r>
            <a:endParaRPr sz="1200" b="0" i="0" u="none" strike="noStrike" cap="none">
              <a:solidFill>
                <a:schemeClr val="dk1"/>
              </a:solidFill>
              <a:latin typeface="Calibri"/>
              <a:ea typeface="Calibri"/>
              <a:cs typeface="Calibri"/>
              <a:sym typeface="Calibri"/>
            </a:endParaRPr>
          </a:p>
        </p:txBody>
      </p:sp>
      <p:sp>
        <p:nvSpPr>
          <p:cNvPr id="51" name="Google Shape;51;p4"/>
          <p:cNvSpPr/>
          <p:nvPr/>
        </p:nvSpPr>
        <p:spPr>
          <a:xfrm>
            <a:off x="7315200" y="2011680"/>
            <a:ext cx="4389120" cy="4069080"/>
          </a:xfrm>
          <a:prstGeom prst="roundRect">
            <a:avLst>
              <a:gd name="adj" fmla="val 2697"/>
            </a:avLst>
          </a:prstGeom>
          <a:solidFill>
            <a:srgbClr val="E3E2E5"/>
          </a:solidFill>
          <a:ln w="12700" cap="flat" cmpd="sng">
            <a:solidFill>
              <a:srgbClr val="5F5F5F"/>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7315200" y="2377440"/>
            <a:ext cx="4389120" cy="16459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E1515"/>
              </a:buClr>
              <a:buSzPts val="13000"/>
              <a:buFont typeface="Anton"/>
              <a:buNone/>
            </a:pPr>
            <a:r>
              <a:rPr lang="en-US" sz="13000" b="1" i="0" u="none" strike="noStrike" cap="none">
                <a:solidFill>
                  <a:srgbClr val="1E1515"/>
                </a:solidFill>
                <a:latin typeface="Anton"/>
                <a:ea typeface="Anton"/>
                <a:cs typeface="Anton"/>
                <a:sym typeface="Anton"/>
              </a:rPr>
              <a:t>22</a:t>
            </a:r>
            <a:endParaRPr sz="13000" b="0" i="0" u="none" strike="noStrike" cap="none">
              <a:solidFill>
                <a:schemeClr val="dk1"/>
              </a:solidFill>
              <a:latin typeface="Calibri"/>
              <a:ea typeface="Calibri"/>
              <a:cs typeface="Calibri"/>
              <a:sym typeface="Calibri"/>
            </a:endParaRPr>
          </a:p>
        </p:txBody>
      </p:sp>
      <p:sp>
        <p:nvSpPr>
          <p:cNvPr id="53" name="Google Shape;53;p4"/>
          <p:cNvSpPr/>
          <p:nvPr/>
        </p:nvSpPr>
        <p:spPr>
          <a:xfrm>
            <a:off x="7315200" y="4023360"/>
            <a:ext cx="4389120" cy="36576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E1515"/>
              </a:buClr>
              <a:buSzPts val="1800"/>
              <a:buFont typeface="Teko"/>
              <a:buNone/>
            </a:pPr>
            <a:r>
              <a:rPr lang="en-US" sz="1800" b="1" i="0" u="none" strike="noStrike" cap="none">
                <a:solidFill>
                  <a:srgbClr val="1E1515"/>
                </a:solidFill>
                <a:latin typeface="Teko"/>
                <a:ea typeface="Teko"/>
                <a:cs typeface="Teko"/>
                <a:sym typeface="Teko"/>
              </a:rPr>
              <a:t>Topics covered</a:t>
            </a:r>
            <a:endParaRPr sz="1800" b="0" i="0" u="none" strike="noStrike" cap="none">
              <a:solidFill>
                <a:schemeClr val="dk1"/>
              </a:solidFill>
              <a:latin typeface="Calibri"/>
              <a:ea typeface="Calibri"/>
              <a:cs typeface="Calibri"/>
              <a:sym typeface="Calibri"/>
            </a:endParaRPr>
          </a:p>
        </p:txBody>
      </p:sp>
      <p:sp>
        <p:nvSpPr>
          <p:cNvPr id="54" name="Google Shape;54;p4"/>
          <p:cNvSpPr/>
          <p:nvPr/>
        </p:nvSpPr>
        <p:spPr>
          <a:xfrm>
            <a:off x="9052560" y="4480560"/>
            <a:ext cx="914400" cy="36576"/>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7315200" y="4617720"/>
            <a:ext cx="4389120" cy="3200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E1515"/>
              </a:buClr>
              <a:buSzPts val="1300"/>
              <a:buFont typeface="Poppins"/>
              <a:buNone/>
            </a:pPr>
            <a:r>
              <a:rPr lang="en-US" sz="1300" b="0" i="0" u="none" strike="noStrike" cap="none">
                <a:solidFill>
                  <a:srgbClr val="5F5F5F"/>
                </a:solidFill>
                <a:latin typeface="Poppins"/>
                <a:ea typeface="Poppins"/>
                <a:cs typeface="Poppins"/>
                <a:sym typeface="Poppins"/>
              </a:rPr>
              <a:t>Across 5 categories.</a:t>
            </a:r>
            <a:endParaRPr sz="1300" b="0" i="0" u="none" strike="noStrike" cap="none">
              <a:solidFill>
                <a:schemeClr val="dk1"/>
              </a:solidFill>
              <a:latin typeface="Calibri"/>
              <a:ea typeface="Calibri"/>
              <a:cs typeface="Calibri"/>
              <a:sym typeface="Calibri"/>
            </a:endParaRPr>
          </a:p>
        </p:txBody>
      </p:sp>
      <p:sp>
        <p:nvSpPr>
          <p:cNvPr id="56" name="Google Shape;56;p4"/>
          <p:cNvSpPr/>
          <p:nvPr/>
        </p:nvSpPr>
        <p:spPr>
          <a:xfrm>
            <a:off x="7589520" y="5029200"/>
            <a:ext cx="3840480" cy="6400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E1515"/>
              </a:buClr>
              <a:buSzPts val="1100"/>
              <a:buFont typeface="Poppins"/>
              <a:buNone/>
            </a:pPr>
            <a:r>
              <a:rPr lang="en-US" sz="1100" b="0" i="1" u="none" strike="noStrike" cap="none">
                <a:solidFill>
                  <a:srgbClr val="5F5F5F"/>
                </a:solidFill>
                <a:latin typeface="Poppins"/>
                <a:ea typeface="Poppins"/>
                <a:cs typeface="Poppins"/>
                <a:sym typeface="Poppins"/>
              </a:rPr>
              <a:t>Pull just the slides you need</a:t>
            </a:r>
            <a:endParaRPr sz="11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1E1515"/>
              </a:buClr>
              <a:buSzPts val="1100"/>
              <a:buFont typeface="Poppins"/>
              <a:buNone/>
            </a:pPr>
            <a:r>
              <a:rPr lang="en-US" sz="1100" b="0" i="1" u="none" strike="noStrike" cap="none">
                <a:solidFill>
                  <a:srgbClr val="5F5F5F"/>
                </a:solidFill>
                <a:latin typeface="Poppins"/>
                <a:ea typeface="Poppins"/>
                <a:cs typeface="Poppins"/>
                <a:sym typeface="Poppins"/>
              </a:rPr>
              <a:t>for each dealer conversation.</a:t>
            </a:r>
            <a:endParaRPr sz="1100" b="0" i="0" u="none" strike="noStrike" cap="none">
              <a:solidFill>
                <a:schemeClr val="dk1"/>
              </a:solidFill>
              <a:latin typeface="Calibri"/>
              <a:ea typeface="Calibri"/>
              <a:cs typeface="Calibri"/>
              <a:sym typeface="Calibri"/>
            </a:endParaRPr>
          </a:p>
        </p:txBody>
      </p:sp>
      <p:sp>
        <p:nvSpPr>
          <p:cNvPr id="57" name="Rectangle 56"/>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8" name="Picture 57" descr="chipply_logo.png"/>
          <p:cNvPicPr>
            <a:picLocks noChangeAspect="1"/>
          </p:cNvPicPr>
          <p:nvPr/>
        </p:nvPicPr>
        <p:blipFill>
          <a:blip r:embed="rId3"/>
          <a:stretch>
            <a:fillRect/>
          </a:stretch>
        </p:blipFill>
        <p:spPr>
          <a:xfrm>
            <a:off x="548640" y="146304"/>
            <a:ext cx="720547" cy="225856"/>
          </a:xfrm>
          <a:prstGeom prst="rect">
            <a:avLst/>
          </a:prstGeom>
        </p:spPr>
      </p:pic>
      <p:sp>
        <p:nvSpPr>
          <p:cNvPr id="59" name="TextBox 58"/>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60" name="Rectangle 59"/>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1" name="TextBox 60"/>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What's inside</a:t>
            </a:r>
          </a:p>
        </p:txBody>
      </p:sp>
      <p:sp>
        <p:nvSpPr>
          <p:cNvPr id="62" name="TextBox 61"/>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02920"/>
          </a:xfrm>
          <a:prstGeom prst="rect">
            <a:avLst/>
          </a:prstGeom>
          <a:solidFill>
            <a:srgbClr val="1E1515"/>
          </a:solidFill>
          <a:ln w="12700">
            <a:solidFill>
              <a:srgbClr val="1E1515"/>
            </a:solidFill>
            <a:prstDash val="solid"/>
          </a:ln>
        </p:spPr>
        <p:txBody>
          <a:bodyPr/>
          <a:lstStyle/>
          <a:p>
            <a:endParaRPr lang="en-US"/>
          </a:p>
        </p:txBody>
      </p:sp>
      <p:pic>
        <p:nvPicPr>
          <p:cNvPr id="3" name="Image 0" descr="/Users/ellecarstens/Documents/GitHub/gtm-skills/skills/qbr-generator/assets/chipply_logo.png"/>
          <p:cNvPicPr>
            <a:picLocks noChangeAspect="1"/>
          </p:cNvPicPr>
          <p:nvPr/>
        </p:nvPicPr>
        <p:blipFill>
          <a:blip r:embed="rId2"/>
          <a:stretch>
            <a:fillRect/>
          </a:stretch>
        </p:blipFill>
        <p:spPr>
          <a:xfrm>
            <a:off x="548640" y="146304"/>
            <a:ext cx="720547" cy="225857"/>
          </a:xfrm>
          <a:prstGeom prst="rect">
            <a:avLst/>
          </a:prstGeom>
        </p:spPr>
      </p:pic>
      <p:sp>
        <p:nvSpPr>
          <p:cNvPr id="4" name="Text 1"/>
          <p:cNvSpPr/>
          <p:nvPr/>
        </p:nvSpPr>
        <p:spPr>
          <a:xfrm>
            <a:off x="7772400" y="64008"/>
            <a:ext cx="4206240" cy="365760"/>
          </a:xfrm>
          <a:prstGeom prst="rect">
            <a:avLst/>
          </a:prstGeom>
          <a:noFill/>
          <a:ln/>
        </p:spPr>
        <p:txBody>
          <a:bodyPr wrap="square" rtlCol="0" anchor="ctr"/>
          <a:lstStyle/>
          <a:p>
            <a:pPr marL="0" indent="0" algn="r">
              <a:buNone/>
            </a:pPr>
            <a:r>
              <a:rPr lang="en-US" sz="1100" b="1" kern="0" spc="400" dirty="0">
                <a:solidFill>
                  <a:srgbClr val="E3E2E5"/>
                </a:solidFill>
                <a:latin typeface="Poppins" pitchFamily="34" charset="0"/>
                <a:ea typeface="Poppins" pitchFamily="34" charset="-122"/>
                <a:cs typeface="Poppins" pitchFamily="34" charset="-120"/>
              </a:rPr>
              <a:t>BEST PRACTICES</a:t>
            </a:r>
            <a:endParaRPr lang="en-US" sz="1100" dirty="0"/>
          </a:p>
        </p:txBody>
      </p:sp>
      <p:sp>
        <p:nvSpPr>
          <p:cNvPr id="5" name="Shape 2"/>
          <p:cNvSpPr/>
          <p:nvPr/>
        </p:nvSpPr>
        <p:spPr>
          <a:xfrm>
            <a:off x="0" y="6537960"/>
            <a:ext cx="12191695" cy="320040"/>
          </a:xfrm>
          <a:prstGeom prst="rect">
            <a:avLst/>
          </a:prstGeom>
          <a:solidFill>
            <a:srgbClr val="1E1515"/>
          </a:solidFill>
          <a:ln w="12700">
            <a:solidFill>
              <a:srgbClr val="1E1515"/>
            </a:solidFill>
            <a:prstDash val="solid"/>
          </a:ln>
        </p:spPr>
        <p:txBody>
          <a:bodyPr/>
          <a:lstStyle/>
          <a:p>
            <a:endParaRPr lang="en-US"/>
          </a:p>
        </p:txBody>
      </p:sp>
      <p:sp>
        <p:nvSpPr>
          <p:cNvPr id="6" name="Text 3"/>
          <p:cNvSpPr/>
          <p:nvPr/>
        </p:nvSpPr>
        <p:spPr>
          <a:xfrm>
            <a:off x="365760" y="6565392"/>
            <a:ext cx="5486400" cy="274320"/>
          </a:xfrm>
          <a:prstGeom prst="rect">
            <a:avLst/>
          </a:prstGeom>
          <a:noFill/>
          <a:ln/>
        </p:spPr>
        <p:txBody>
          <a:bodyPr wrap="square" rtlCol="0" anchor="ctr"/>
          <a:lstStyle/>
          <a:p>
            <a:pPr marL="0" indent="0">
              <a:buNone/>
            </a:pPr>
            <a:r>
              <a:rPr lang="en-US" sz="900" kern="0" spc="200" dirty="0">
                <a:solidFill>
                  <a:srgbClr val="E3E2E5"/>
                </a:solidFill>
                <a:latin typeface="Poppins" pitchFamily="34" charset="0"/>
                <a:ea typeface="Poppins" pitchFamily="34" charset="-122"/>
                <a:cs typeface="Poppins" pitchFamily="34" charset="-120"/>
              </a:rPr>
              <a:t>Sales Activity Reports</a:t>
            </a:r>
            <a:endParaRPr lang="en-US" sz="900" dirty="0"/>
          </a:p>
        </p:txBody>
      </p:sp>
      <p:sp>
        <p:nvSpPr>
          <p:cNvPr id="7" name="Text 4"/>
          <p:cNvSpPr/>
          <p:nvPr/>
        </p:nvSpPr>
        <p:spPr>
          <a:xfrm>
            <a:off x="7772400" y="6565392"/>
            <a:ext cx="4206240" cy="274320"/>
          </a:xfrm>
          <a:prstGeom prst="rect">
            <a:avLst/>
          </a:prstGeom>
          <a:noFill/>
          <a:ln/>
        </p:spPr>
        <p:txBody>
          <a:bodyPr wrap="square" rtlCol="0" anchor="ctr"/>
          <a:lstStyle/>
          <a:p>
            <a:pPr marL="0" indent="0" algn="r">
              <a:buNone/>
            </a:pPr>
            <a:r>
              <a:rPr lang="en-US" sz="900" kern="0" spc="200" dirty="0">
                <a:solidFill>
                  <a:srgbClr val="E3E2E5"/>
                </a:solidFill>
                <a:latin typeface="Poppins" pitchFamily="34" charset="0"/>
                <a:ea typeface="Poppins" pitchFamily="34" charset="-122"/>
                <a:cs typeface="Poppins" pitchFamily="34" charset="-120"/>
              </a:rPr>
              <a:t>CHIPPLY  •  CONFIDENTIAL</a:t>
            </a:r>
            <a:endParaRPr lang="en-US" sz="900" dirty="0"/>
          </a:p>
        </p:txBody>
      </p:sp>
      <p:sp>
        <p:nvSpPr>
          <p:cNvPr id="8" name="Text 5"/>
          <p:cNvSpPr/>
          <p:nvPr/>
        </p:nvSpPr>
        <p:spPr>
          <a:xfrm>
            <a:off x="502920" y="502920"/>
            <a:ext cx="3657600" cy="320040"/>
          </a:xfrm>
          <a:prstGeom prst="rect">
            <a:avLst/>
          </a:prstGeom>
          <a:noFill/>
          <a:ln/>
        </p:spPr>
        <p:txBody>
          <a:bodyPr wrap="square" rtlCol="0" anchor="ctr"/>
          <a:lstStyle/>
          <a:p>
            <a:pPr marL="0" indent="0">
              <a:buNone/>
            </a:pPr>
            <a:r>
              <a:rPr lang="en-US" sz="1300" b="1" dirty="0">
                <a:solidFill>
                  <a:srgbClr val="D12229"/>
                </a:solidFill>
                <a:latin typeface="Teko" pitchFamily="34" charset="0"/>
                <a:ea typeface="Teko" pitchFamily="34" charset="-122"/>
                <a:cs typeface="Teko" pitchFamily="34" charset="-120"/>
              </a:rPr>
              <a:t>GROWTH</a:t>
            </a:r>
            <a:endParaRPr lang="en-US" sz="1300" dirty="0"/>
          </a:p>
        </p:txBody>
      </p:sp>
      <p:sp>
        <p:nvSpPr>
          <p:cNvPr id="9" name="Text 6"/>
          <p:cNvSpPr/>
          <p:nvPr/>
        </p:nvSpPr>
        <p:spPr>
          <a:xfrm>
            <a:off x="502920" y="868680"/>
            <a:ext cx="11183112" cy="868680"/>
          </a:xfrm>
          <a:prstGeom prst="rect">
            <a:avLst/>
          </a:prstGeom>
          <a:noFill/>
          <a:ln/>
        </p:spPr>
        <p:txBody>
          <a:bodyPr wrap="square" rtlCol="0" anchor="ctr"/>
          <a:lstStyle/>
          <a:p>
            <a:pPr marL="0" indent="0">
              <a:buNone/>
            </a:pPr>
            <a:r>
              <a:rPr lang="en-US" sz="3800" dirty="0">
                <a:solidFill>
                  <a:srgbClr val="1E1515"/>
                </a:solidFill>
                <a:latin typeface="Anton" pitchFamily="34" charset="0"/>
                <a:ea typeface="Anton" pitchFamily="34" charset="-122"/>
                <a:cs typeface="Anton" pitchFamily="34" charset="-120"/>
              </a:rPr>
              <a:t>Sales Activity Reports</a:t>
            </a:r>
            <a:endParaRPr lang="en-US" sz="3800" dirty="0"/>
          </a:p>
        </p:txBody>
      </p:sp>
      <p:sp>
        <p:nvSpPr>
          <p:cNvPr id="10" name="Shape 7"/>
          <p:cNvSpPr/>
          <p:nvPr/>
        </p:nvSpPr>
        <p:spPr>
          <a:xfrm>
            <a:off x="502920" y="1828800"/>
            <a:ext cx="11183112" cy="18288"/>
          </a:xfrm>
          <a:prstGeom prst="rect">
            <a:avLst/>
          </a:prstGeom>
          <a:solidFill>
            <a:srgbClr val="E3E2E5"/>
          </a:solidFill>
          <a:ln w="12700">
            <a:solidFill>
              <a:srgbClr val="E3E2E5"/>
            </a:solidFill>
            <a:prstDash val="solid"/>
          </a:ln>
        </p:spPr>
        <p:txBody>
          <a:bodyPr/>
          <a:lstStyle/>
          <a:p>
            <a:endParaRPr lang="en-US"/>
          </a:p>
        </p:txBody>
      </p:sp>
      <p:sp>
        <p:nvSpPr>
          <p:cNvPr id="11" name="Shape 8"/>
          <p:cNvSpPr/>
          <p:nvPr/>
        </p:nvSpPr>
        <p:spPr>
          <a:xfrm>
            <a:off x="502920" y="2011680"/>
            <a:ext cx="73152" cy="320040"/>
          </a:xfrm>
          <a:prstGeom prst="rect">
            <a:avLst/>
          </a:prstGeom>
          <a:solidFill>
            <a:srgbClr val="D12229"/>
          </a:solidFill>
          <a:ln w="12700">
            <a:solidFill>
              <a:srgbClr val="D12229"/>
            </a:solidFill>
            <a:prstDash val="solid"/>
          </a:ln>
        </p:spPr>
        <p:txBody>
          <a:bodyPr/>
          <a:lstStyle/>
          <a:p>
            <a:endParaRPr lang="en-US"/>
          </a:p>
        </p:txBody>
      </p:sp>
      <p:sp>
        <p:nvSpPr>
          <p:cNvPr id="12" name="Text 9"/>
          <p:cNvSpPr/>
          <p:nvPr/>
        </p:nvSpPr>
        <p:spPr>
          <a:xfrm>
            <a:off x="685800" y="2011680"/>
            <a:ext cx="6309360" cy="320040"/>
          </a:xfrm>
          <a:prstGeom prst="rect">
            <a:avLst/>
          </a:prstGeom>
          <a:noFill/>
          <a:ln/>
        </p:spPr>
        <p:txBody>
          <a:bodyPr wrap="square" rtlCol="0" anchor="ctr"/>
          <a:lstStyle/>
          <a:p>
            <a:pPr marL="0" indent="0">
              <a:buNone/>
            </a:pPr>
            <a:r>
              <a:rPr lang="en-US" sz="1500" b="1" dirty="0">
                <a:solidFill>
                  <a:srgbClr val="1E1515"/>
                </a:solidFill>
                <a:latin typeface="Teko" pitchFamily="34" charset="0"/>
                <a:ea typeface="Teko" pitchFamily="34" charset="-122"/>
                <a:cs typeface="Teko" pitchFamily="34" charset="-120"/>
              </a:rPr>
              <a:t>WHAT IT IS</a:t>
            </a:r>
            <a:endParaRPr lang="en-US" sz="1500" dirty="0"/>
          </a:p>
        </p:txBody>
      </p:sp>
      <p:sp>
        <p:nvSpPr>
          <p:cNvPr id="13" name="Text 10"/>
          <p:cNvSpPr/>
          <p:nvPr/>
        </p:nvSpPr>
        <p:spPr>
          <a:xfrm>
            <a:off x="502920" y="2423160"/>
            <a:ext cx="6309360" cy="1143000"/>
          </a:xfrm>
          <a:prstGeom prst="rect">
            <a:avLst/>
          </a:prstGeom>
          <a:noFill/>
          <a:ln/>
        </p:spPr>
        <p:txBody>
          <a:bodyPr wrap="square" rtlCol="0" anchor="ctr"/>
          <a:lstStyle/>
          <a:p>
            <a:pPr marL="0" indent="0">
              <a:buNone/>
            </a:pPr>
            <a:r>
              <a:rPr lang="en-US" sz="1300" b="1" dirty="0">
                <a:solidFill>
                  <a:srgbClr val="1E1515"/>
                </a:solidFill>
                <a:latin typeface="Poppins" pitchFamily="34" charset="0"/>
                <a:ea typeface="Poppins" pitchFamily="34" charset="-122"/>
                <a:cs typeface="Poppins" pitchFamily="34" charset="-120"/>
              </a:rPr>
              <a:t>A scheduled email report: </a:t>
            </a:r>
            <a:r>
              <a:rPr lang="en-US" sz="1300" dirty="0">
                <a:solidFill>
                  <a:srgbClr val="1E1515"/>
                </a:solidFill>
                <a:latin typeface="Poppins" pitchFamily="34" charset="0"/>
                <a:ea typeface="Poppins" pitchFamily="34" charset="-122"/>
                <a:cs typeface="Poppins" pitchFamily="34" charset="-120"/>
              </a:rPr>
              <a:t>sales activity across your stores and salespeople, delivered daily, weekly, or monthly. Two levels: Dealer-level covers every salesperson and store; Salesperson-level covers only that rep's own stores. You pick the frequency and the recipients.</a:t>
            </a:r>
            <a:endParaRPr lang="en-US" sz="1300" dirty="0"/>
          </a:p>
        </p:txBody>
      </p:sp>
      <p:sp>
        <p:nvSpPr>
          <p:cNvPr id="14" name="Shape 11"/>
          <p:cNvSpPr/>
          <p:nvPr/>
        </p:nvSpPr>
        <p:spPr>
          <a:xfrm>
            <a:off x="502920" y="3657600"/>
            <a:ext cx="73152" cy="320040"/>
          </a:xfrm>
          <a:prstGeom prst="rect">
            <a:avLst/>
          </a:prstGeom>
          <a:solidFill>
            <a:srgbClr val="D12229"/>
          </a:solidFill>
          <a:ln w="12700">
            <a:solidFill>
              <a:srgbClr val="D12229"/>
            </a:solidFill>
            <a:prstDash val="solid"/>
          </a:ln>
        </p:spPr>
        <p:txBody>
          <a:bodyPr/>
          <a:lstStyle/>
          <a:p>
            <a:endParaRPr lang="en-US"/>
          </a:p>
        </p:txBody>
      </p:sp>
      <p:sp>
        <p:nvSpPr>
          <p:cNvPr id="15" name="Text 12"/>
          <p:cNvSpPr/>
          <p:nvPr/>
        </p:nvSpPr>
        <p:spPr>
          <a:xfrm>
            <a:off x="685800" y="3657600"/>
            <a:ext cx="6309360" cy="320040"/>
          </a:xfrm>
          <a:prstGeom prst="rect">
            <a:avLst/>
          </a:prstGeom>
          <a:noFill/>
          <a:ln/>
        </p:spPr>
        <p:txBody>
          <a:bodyPr wrap="square" rtlCol="0" anchor="ctr"/>
          <a:lstStyle/>
          <a:p>
            <a:pPr marL="0" indent="0">
              <a:buNone/>
            </a:pPr>
            <a:r>
              <a:rPr lang="en-US" sz="1500" b="1" dirty="0">
                <a:solidFill>
                  <a:srgbClr val="1E1515"/>
                </a:solidFill>
                <a:latin typeface="Teko" pitchFamily="34" charset="0"/>
                <a:ea typeface="Teko" pitchFamily="34" charset="-122"/>
                <a:cs typeface="Teko" pitchFamily="34" charset="-120"/>
              </a:rPr>
              <a:t>WHY IT MATTERS</a:t>
            </a:r>
            <a:endParaRPr lang="en-US" sz="1500" dirty="0"/>
          </a:p>
        </p:txBody>
      </p:sp>
      <p:sp>
        <p:nvSpPr>
          <p:cNvPr id="16" name="Text 13"/>
          <p:cNvSpPr/>
          <p:nvPr/>
        </p:nvSpPr>
        <p:spPr>
          <a:xfrm>
            <a:off x="502920" y="4069080"/>
            <a:ext cx="6309360" cy="1051560"/>
          </a:xfrm>
          <a:prstGeom prst="rect">
            <a:avLst/>
          </a:prstGeom>
          <a:noFill/>
          <a:ln/>
        </p:spPr>
        <p:txBody>
          <a:bodyPr wrap="square" rtlCol="0" anchor="ctr"/>
          <a:lstStyle/>
          <a:p>
            <a:pPr marL="0" indent="0">
              <a:buNone/>
            </a:pPr>
            <a:r>
              <a:rPr lang="en-US" sz="1300" dirty="0">
                <a:solidFill>
                  <a:srgbClr val="1E1515"/>
                </a:solidFill>
                <a:latin typeface="Poppins" pitchFamily="34" charset="0"/>
                <a:ea typeface="Poppins" pitchFamily="34" charset="-122"/>
                <a:cs typeface="Poppins" pitchFamily="34" charset="-120"/>
              </a:rPr>
              <a:t>Nobody has to log in and pull a report to know how the week went. Owners see the whole account at a glance; reps get their own numbers without seeing each other's. A slow store shows up while there is still time to do something about it.</a:t>
            </a:r>
            <a:endParaRPr lang="en-US" sz="1300" dirty="0"/>
          </a:p>
        </p:txBody>
      </p:sp>
      <p:sp>
        <p:nvSpPr>
          <p:cNvPr id="17" name="Shape 14"/>
          <p:cNvSpPr/>
          <p:nvPr/>
        </p:nvSpPr>
        <p:spPr>
          <a:xfrm>
            <a:off x="502920" y="5760720"/>
            <a:ext cx="6400800" cy="18288"/>
          </a:xfrm>
          <a:prstGeom prst="rect">
            <a:avLst/>
          </a:prstGeom>
          <a:solidFill>
            <a:srgbClr val="E3E2E5"/>
          </a:solidFill>
          <a:ln w="12700">
            <a:solidFill>
              <a:srgbClr val="E3E2E5"/>
            </a:solidFill>
            <a:prstDash val="solid"/>
          </a:ln>
        </p:spPr>
        <p:txBody>
          <a:bodyPr/>
          <a:lstStyle/>
          <a:p>
            <a:endParaRPr lang="en-US"/>
          </a:p>
        </p:txBody>
      </p:sp>
      <p:sp>
        <p:nvSpPr>
          <p:cNvPr id="18" name="Text 15"/>
          <p:cNvSpPr/>
          <p:nvPr/>
        </p:nvSpPr>
        <p:spPr>
          <a:xfrm>
            <a:off x="502920" y="5852160"/>
            <a:ext cx="6400800" cy="228600"/>
          </a:xfrm>
          <a:prstGeom prst="rect">
            <a:avLst/>
          </a:prstGeom>
          <a:noFill/>
          <a:ln/>
        </p:spPr>
        <p:txBody>
          <a:bodyPr wrap="square" rtlCol="0" anchor="ctr"/>
          <a:lstStyle/>
          <a:p>
            <a:pPr marL="0" indent="0">
              <a:buNone/>
            </a:pPr>
            <a:r>
              <a:rPr lang="en-US" sz="1100" b="1" dirty="0">
                <a:solidFill>
                  <a:srgbClr val="5F5F5F"/>
                </a:solidFill>
                <a:latin typeface="Teko" pitchFamily="34" charset="0"/>
                <a:ea typeface="Teko" pitchFamily="34" charset="-122"/>
                <a:cs typeface="Teko" pitchFamily="34" charset="-120"/>
              </a:rPr>
              <a:t>DOCUMENTATION</a:t>
            </a:r>
            <a:endParaRPr lang="en-US" sz="1100" dirty="0"/>
          </a:p>
        </p:txBody>
      </p:sp>
      <p:sp>
        <p:nvSpPr>
          <p:cNvPr id="19" name="Text 16">
            <a:hlinkClick r:id="rId3"/>
          </p:cNvPr>
          <p:cNvSpPr/>
          <p:nvPr/>
        </p:nvSpPr>
        <p:spPr>
          <a:xfrm>
            <a:off x="502920" y="6126480"/>
            <a:ext cx="6400800" cy="274320"/>
          </a:xfrm>
          <a:prstGeom prst="rect">
            <a:avLst/>
          </a:prstGeom>
          <a:noFill/>
          <a:ln/>
        </p:spPr>
        <p:txBody>
          <a:bodyPr wrap="square" rtlCol="0" anchor="ctr"/>
          <a:lstStyle/>
          <a:p>
            <a:pPr marL="0" indent="0">
              <a:buNone/>
            </a:pPr>
            <a:r>
              <a:rPr lang="en-US" sz="1300" u="sng" dirty="0">
                <a:solidFill>
                  <a:srgbClr val="1155CC"/>
                </a:solidFill>
                <a:latin typeface="Poppins" pitchFamily="34" charset="0"/>
                <a:ea typeface="Poppins" pitchFamily="34" charset="-122"/>
                <a:cs typeface="Poppins" pitchFamily="34" charset="-120"/>
                <a:hlinkClick r:id="rId3">
                  <a:extLst>
                    <a:ext uri="{A12FA001-AC4F-418D-AE19-62706E023703}">
                      <ahyp:hlinkClr xmlns:ahyp="http://schemas.microsoft.com/office/drawing/2018/hyperlinkcolor" val="tx"/>
                    </a:ext>
                  </a:extLst>
                </a:hlinkClick>
              </a:rPr>
              <a:t>Setting Up Sales Activity Reports</a:t>
            </a:r>
            <a:endParaRPr lang="en-US" sz="1300" dirty="0"/>
          </a:p>
        </p:txBody>
      </p:sp>
      <p:pic>
        <p:nvPicPr>
          <p:cNvPr id="20" name="Image 1" descr="/Users/ellecarstens/Documents/GitHub/gtm-skills/skills/qbr-generator/assets/sales_activity_settings.png"/>
          <p:cNvPicPr>
            <a:picLocks noChangeAspect="1"/>
          </p:cNvPicPr>
          <p:nvPr/>
        </p:nvPicPr>
        <p:blipFill>
          <a:blip r:embed="rId4"/>
          <a:stretch>
            <a:fillRect/>
          </a:stretch>
        </p:blipFill>
        <p:spPr>
          <a:xfrm>
            <a:off x="7050024" y="2423160"/>
            <a:ext cx="4910328" cy="1965960"/>
          </a:xfrm>
          <a:prstGeom prst="rect">
            <a:avLst/>
          </a:prstGeom>
        </p:spPr>
      </p:pic>
      <p:sp>
        <p:nvSpPr>
          <p:cNvPr id="21" name="Text 17"/>
          <p:cNvSpPr/>
          <p:nvPr/>
        </p:nvSpPr>
        <p:spPr>
          <a:xfrm>
            <a:off x="7050024" y="4480560"/>
            <a:ext cx="4910328" cy="274320"/>
          </a:xfrm>
          <a:prstGeom prst="rect">
            <a:avLst/>
          </a:prstGeom>
          <a:noFill/>
          <a:ln/>
        </p:spPr>
        <p:txBody>
          <a:bodyPr wrap="square" rtlCol="0" anchor="ctr"/>
          <a:lstStyle/>
          <a:p>
            <a:pPr marL="0" indent="0">
              <a:buNone/>
            </a:pPr>
            <a:r>
              <a:rPr lang="en-US" sz="1000" i="1" dirty="0">
                <a:solidFill>
                  <a:srgbClr val="343434"/>
                </a:solidFill>
                <a:latin typeface="Poppins" pitchFamily="34" charset="0"/>
                <a:ea typeface="Poppins" pitchFamily="34" charset="-122"/>
                <a:cs typeface="Poppins" pitchFamily="34" charset="-120"/>
              </a:rPr>
              <a:t>Dealer Settings › Notifications — both report types, frequency, and recipients.</a:t>
            </a:r>
            <a:endParaRPr lang="en-US" sz="1000" dirty="0"/>
          </a:p>
        </p:txBody>
      </p:sp>
      <p:pic>
        <p:nvPicPr>
          <p:cNvPr id="22" name="Image 2" descr="/Users/ellecarstens/Documents/GitHub/gtm-skills/skills/qbr-generator/assets/sales_activity_sample_report.png"/>
          <p:cNvPicPr>
            <a:picLocks noChangeAspect="1"/>
          </p:cNvPicPr>
          <p:nvPr/>
        </p:nvPicPr>
        <p:blipFill>
          <a:blip r:embed="rId5"/>
          <a:stretch>
            <a:fillRect/>
          </a:stretch>
        </p:blipFill>
        <p:spPr>
          <a:xfrm>
            <a:off x="7050024" y="4864608"/>
            <a:ext cx="4910328" cy="1261872"/>
          </a:xfrm>
          <a:prstGeom prst="rect">
            <a:avLst/>
          </a:prstGeom>
        </p:spPr>
      </p:pic>
      <p:sp>
        <p:nvSpPr>
          <p:cNvPr id="23" name="Text 18"/>
          <p:cNvSpPr/>
          <p:nvPr/>
        </p:nvSpPr>
        <p:spPr>
          <a:xfrm>
            <a:off x="7050024" y="6144768"/>
            <a:ext cx="4910328" cy="256032"/>
          </a:xfrm>
          <a:prstGeom prst="rect">
            <a:avLst/>
          </a:prstGeom>
          <a:noFill/>
          <a:ln/>
        </p:spPr>
        <p:txBody>
          <a:bodyPr wrap="square" rtlCol="0" anchor="ctr"/>
          <a:lstStyle/>
          <a:p>
            <a:pPr marL="0" indent="0">
              <a:buNone/>
            </a:pPr>
            <a:r>
              <a:rPr lang="en-US" sz="1000" i="1" dirty="0">
                <a:solidFill>
                  <a:srgbClr val="343434"/>
                </a:solidFill>
                <a:latin typeface="Poppins" pitchFamily="34" charset="0"/>
                <a:ea typeface="Poppins" pitchFamily="34" charset="-122"/>
                <a:cs typeface="Poppins" pitchFamily="34" charset="-120"/>
              </a:rPr>
              <a:t>What lands in the inbox.</a:t>
            </a:r>
            <a:endParaRPr lang="en-US"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26"/>
        <p:cNvGrpSpPr/>
        <p:nvPr/>
      </p:nvGrpSpPr>
      <p:grpSpPr>
        <a:xfrm>
          <a:off x="0" y="0"/>
          <a:ext cx="0" cy="0"/>
          <a:chOff x="0" y="0"/>
          <a:chExt cx="0" cy="0"/>
        </a:xfrm>
      </p:grpSpPr>
      <p:sp>
        <p:nvSpPr>
          <p:cNvPr id="428" name="Google Shape;428;p22"/>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GROWTH</a:t>
            </a:r>
            <a:endParaRPr sz="1300" b="0" i="0" u="none" strike="noStrike" cap="none">
              <a:solidFill>
                <a:schemeClr val="dk1"/>
              </a:solidFill>
              <a:latin typeface="Calibri"/>
              <a:ea typeface="Calibri"/>
              <a:cs typeface="Calibri"/>
              <a:sym typeface="Calibri"/>
            </a:endParaRPr>
          </a:p>
        </p:txBody>
      </p:sp>
      <p:sp>
        <p:nvSpPr>
          <p:cNvPr id="429" name="Google Shape;429;p22"/>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Resources Hub</a:t>
            </a:r>
            <a:endParaRPr sz="3800" b="0" i="0" u="none" strike="noStrike" cap="none">
              <a:solidFill>
                <a:schemeClr val="dk1"/>
              </a:solidFill>
              <a:latin typeface="Calibri"/>
              <a:ea typeface="Calibri"/>
              <a:cs typeface="Calibri"/>
              <a:sym typeface="Calibri"/>
            </a:endParaRPr>
          </a:p>
        </p:txBody>
      </p:sp>
      <p:sp>
        <p:nvSpPr>
          <p:cNvPr id="430" name="Google Shape;430;p22"/>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2"/>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2"/>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433" name="Google Shape;433;p22"/>
          <p:cNvSpPr/>
          <p:nvPr/>
        </p:nvSpPr>
        <p:spPr>
          <a:xfrm>
            <a:off x="502925" y="2423150"/>
            <a:ext cx="7107300" cy="1048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a:solidFill>
                  <a:srgbClr val="1E1515"/>
                </a:solidFill>
                <a:latin typeface="Poppins"/>
                <a:ea typeface="Poppins"/>
                <a:cs typeface="Poppins"/>
                <a:sym typeface="Poppins"/>
              </a:rPr>
              <a:t>A centralized, self-serve knowledge base packed with step-by-step guides, walkthrough videos, and rich visual assets. Offering an on-demand library to find answers, troubleshoot store settings, and explore platform capabilities independently without needing to pick up the phone.</a:t>
            </a:r>
            <a:endParaRPr sz="1300" i="0" u="none" strike="noStrike" cap="none">
              <a:solidFill>
                <a:schemeClr val="lt1"/>
              </a:solidFill>
              <a:latin typeface="Poppins"/>
              <a:ea typeface="Poppins"/>
              <a:cs typeface="Poppins"/>
              <a:sym typeface="Poppins"/>
            </a:endParaRPr>
          </a:p>
        </p:txBody>
      </p:sp>
      <p:sp>
        <p:nvSpPr>
          <p:cNvPr id="434" name="Google Shape;434;p22"/>
          <p:cNvSpPr/>
          <p:nvPr/>
        </p:nvSpPr>
        <p:spPr>
          <a:xfrm>
            <a:off x="502895" y="3428775"/>
            <a:ext cx="73200" cy="32010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2"/>
          <p:cNvSpPr/>
          <p:nvPr/>
        </p:nvSpPr>
        <p:spPr>
          <a:xfrm>
            <a:off x="685800" y="3428763"/>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436" name="Google Shape;436;p22"/>
          <p:cNvSpPr/>
          <p:nvPr/>
        </p:nvSpPr>
        <p:spPr>
          <a:xfrm>
            <a:off x="538545" y="3812130"/>
            <a:ext cx="6400800" cy="1326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rgbClr val="1E1515"/>
              </a:buClr>
              <a:buSzPts val="1100"/>
              <a:buFont typeface="Arial"/>
              <a:buNone/>
            </a:pPr>
            <a:r>
              <a:rPr lang="en-US" sz="1300">
                <a:solidFill>
                  <a:srgbClr val="1E1515"/>
                </a:solidFill>
                <a:latin typeface="Poppins"/>
                <a:ea typeface="Poppins"/>
                <a:cs typeface="Poppins"/>
                <a:sym typeface="Poppins"/>
              </a:rPr>
              <a:t>Instant answers right when needed. Empowering our customers to solve their own questions on the spot, using clear visuals so they never feel stuck or have to wait around for help.</a:t>
            </a:r>
            <a:endParaRPr sz="1300">
              <a:solidFill>
                <a:schemeClr val="lt1"/>
              </a:solidFill>
              <a:latin typeface="Poppins"/>
              <a:ea typeface="Poppins"/>
              <a:cs typeface="Poppins"/>
              <a:sym typeface="Poppins"/>
            </a:endParaRPr>
          </a:p>
          <a:p>
            <a:pPr marL="457200" lvl="0" indent="-311150" algn="l" rtl="0">
              <a:lnSpc>
                <a:spcPct val="115000"/>
              </a:lnSpc>
              <a:spcBef>
                <a:spcPts val="120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Speeds Up Problem Solving</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Delivers Clear Visual Clarity</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Eliminates Waiting for Answers</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Builds Total Platform Confidence</a:t>
            </a:r>
            <a:endParaRPr sz="1300" b="1">
              <a:solidFill>
                <a:schemeClr val="lt1"/>
              </a:solidFill>
              <a:latin typeface="Poppins"/>
              <a:ea typeface="Poppins"/>
              <a:cs typeface="Poppins"/>
              <a:sym typeface="Poppins"/>
            </a:endParaRPr>
          </a:p>
          <a:p>
            <a:pPr marL="0" marR="0" lvl="0" indent="0" algn="l" rtl="0">
              <a:spcBef>
                <a:spcPts val="1200"/>
              </a:spcBef>
              <a:spcAft>
                <a:spcPts val="0"/>
              </a:spcAft>
              <a:buClr>
                <a:srgbClr val="1E1515"/>
              </a:buClr>
              <a:buSzPts val="1300"/>
              <a:buFont typeface="Poppins"/>
              <a:buNone/>
            </a:pPr>
            <a:endParaRPr sz="1300">
              <a:solidFill>
                <a:schemeClr val="lt1"/>
              </a:solidFill>
              <a:latin typeface="Poppins"/>
              <a:ea typeface="Poppins"/>
              <a:cs typeface="Poppins"/>
              <a:sym typeface="Poppins"/>
            </a:endParaRPr>
          </a:p>
        </p:txBody>
      </p:sp>
      <p:sp>
        <p:nvSpPr>
          <p:cNvPr id="437" name="Google Shape;437;p22"/>
          <p:cNvSpPr/>
          <p:nvPr/>
        </p:nvSpPr>
        <p:spPr>
          <a:xfrm>
            <a:off x="502895" y="5930841"/>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2">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b="0" i="0" u="sng" strike="noStrike" cap="none">
                <a:solidFill>
                  <a:schemeClr val="hlink"/>
                </a:solidFill>
                <a:latin typeface="Poppins"/>
                <a:ea typeface="Poppins"/>
                <a:cs typeface="Poppins"/>
                <a:sym typeface="Poppins"/>
                <a:hlinkClick r:id="rId4"/>
              </a:rPr>
              <a:t>Visit chipply.com/resources</a:t>
            </a:r>
            <a:endParaRPr sz="1300" b="0" i="0" u="none" strike="noStrike" cap="none">
              <a:solidFill>
                <a:schemeClr val="dk1"/>
              </a:solidFill>
              <a:latin typeface="Calibri"/>
              <a:ea typeface="Calibri"/>
              <a:cs typeface="Calibri"/>
              <a:sym typeface="Calibri"/>
            </a:endParaRPr>
          </a:p>
        </p:txBody>
      </p:sp>
      <p:pic>
        <p:nvPicPr>
          <p:cNvPr id="442" name="Google Shape;442;p22" title="Snag_2ccef2.png"/>
          <p:cNvPicPr preferRelativeResize="0"/>
          <p:nvPr/>
        </p:nvPicPr>
        <p:blipFill>
          <a:blip r:embed="rId5">
            <a:alphaModFix/>
          </a:blip>
          <a:stretch>
            <a:fillRect/>
          </a:stretch>
        </p:blipFill>
        <p:spPr>
          <a:xfrm>
            <a:off x="8173450" y="1876038"/>
            <a:ext cx="3009952" cy="4340352"/>
          </a:xfrm>
          <a:prstGeom prst="rect">
            <a:avLst/>
          </a:prstGeom>
          <a:noFill/>
          <a:ln>
            <a:noFill/>
          </a:ln>
        </p:spPr>
      </p:pic>
      <p:sp>
        <p:nvSpPr>
          <p:cNvPr id="443" name="Rectangle 442"/>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44" name="Picture 443" descr="chipply_logo.png"/>
          <p:cNvPicPr>
            <a:picLocks noChangeAspect="1"/>
          </p:cNvPicPr>
          <p:nvPr/>
        </p:nvPicPr>
        <p:blipFill>
          <a:blip r:embed="rId6"/>
          <a:stretch>
            <a:fillRect/>
          </a:stretch>
        </p:blipFill>
        <p:spPr>
          <a:xfrm>
            <a:off x="548640" y="146304"/>
            <a:ext cx="720547" cy="225856"/>
          </a:xfrm>
          <a:prstGeom prst="rect">
            <a:avLst/>
          </a:prstGeom>
        </p:spPr>
      </p:pic>
      <p:sp>
        <p:nvSpPr>
          <p:cNvPr id="445" name="TextBox 444"/>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446" name="Rectangle 445"/>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7" name="TextBox 446"/>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Resources Hub</a:t>
            </a:r>
          </a:p>
        </p:txBody>
      </p:sp>
      <p:sp>
        <p:nvSpPr>
          <p:cNvPr id="448" name="TextBox 447"/>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47"/>
        <p:cNvGrpSpPr/>
        <p:nvPr/>
      </p:nvGrpSpPr>
      <p:grpSpPr>
        <a:xfrm>
          <a:off x="0" y="0"/>
          <a:ext cx="0" cy="0"/>
          <a:chOff x="0" y="0"/>
          <a:chExt cx="0" cy="0"/>
        </a:xfrm>
      </p:grpSpPr>
      <p:sp>
        <p:nvSpPr>
          <p:cNvPr id="449" name="Google Shape;449;p23"/>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GROWTH</a:t>
            </a:r>
            <a:endParaRPr sz="1300" b="0" i="0" u="none" strike="noStrike" cap="none">
              <a:solidFill>
                <a:schemeClr val="dk1"/>
              </a:solidFill>
              <a:latin typeface="Calibri"/>
              <a:ea typeface="Calibri"/>
              <a:cs typeface="Calibri"/>
              <a:sym typeface="Calibri"/>
            </a:endParaRPr>
          </a:p>
        </p:txBody>
      </p:sp>
      <p:sp>
        <p:nvSpPr>
          <p:cNvPr id="450" name="Google Shape;450;p23"/>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The Chipply Collective</a:t>
            </a:r>
            <a:endParaRPr sz="3800" b="0" i="0" u="none" strike="noStrike" cap="none">
              <a:solidFill>
                <a:schemeClr val="dk1"/>
              </a:solidFill>
              <a:latin typeface="Calibri"/>
              <a:ea typeface="Calibri"/>
              <a:cs typeface="Calibri"/>
              <a:sym typeface="Calibri"/>
            </a:endParaRPr>
          </a:p>
        </p:txBody>
      </p:sp>
      <p:sp>
        <p:nvSpPr>
          <p:cNvPr id="451" name="Google Shape;451;p23"/>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3"/>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3"/>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454" name="Google Shape;454;p23"/>
          <p:cNvSpPr/>
          <p:nvPr/>
        </p:nvSpPr>
        <p:spPr>
          <a:xfrm>
            <a:off x="502925" y="2423151"/>
            <a:ext cx="6400800" cy="1192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a:solidFill>
                  <a:srgbClr val="1E1515"/>
                </a:solidFill>
                <a:latin typeface="Poppins"/>
                <a:ea typeface="Poppins"/>
                <a:cs typeface="Poppins"/>
                <a:sym typeface="Poppins"/>
              </a:rPr>
              <a:t>An exclusive peer-to-peer community hosted on Circle, built specifically for team dealers, decorators, and promotional distributors. It serves as your collaborative industry hub for swapping Chipply master-tips, diving into open business discussions, and sharing real-world artwork and production workflows directly with other pros.</a:t>
            </a:r>
            <a:endParaRPr sz="1300" i="0" u="none" strike="noStrike" cap="none">
              <a:solidFill>
                <a:schemeClr val="lt1"/>
              </a:solidFill>
              <a:latin typeface="Poppins"/>
              <a:ea typeface="Poppins"/>
              <a:cs typeface="Poppins"/>
              <a:sym typeface="Poppins"/>
            </a:endParaRPr>
          </a:p>
        </p:txBody>
      </p:sp>
      <p:sp>
        <p:nvSpPr>
          <p:cNvPr id="455" name="Google Shape;455;p23"/>
          <p:cNvSpPr/>
          <p:nvPr/>
        </p:nvSpPr>
        <p:spPr>
          <a:xfrm>
            <a:off x="502895" y="3588975"/>
            <a:ext cx="73200" cy="32010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3"/>
          <p:cNvSpPr/>
          <p:nvPr/>
        </p:nvSpPr>
        <p:spPr>
          <a:xfrm>
            <a:off x="685800" y="3588988"/>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457" name="Google Shape;457;p23"/>
          <p:cNvSpPr/>
          <p:nvPr/>
        </p:nvSpPr>
        <p:spPr>
          <a:xfrm>
            <a:off x="502920" y="3909084"/>
            <a:ext cx="6400800" cy="1326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rgbClr val="1E1515"/>
              </a:buClr>
              <a:buSzPts val="1100"/>
              <a:buFont typeface="Arial"/>
              <a:buNone/>
            </a:pPr>
            <a:r>
              <a:rPr lang="en-US" sz="1300">
                <a:solidFill>
                  <a:srgbClr val="1E1515"/>
                </a:solidFill>
                <a:latin typeface="Poppins"/>
                <a:ea typeface="Poppins"/>
                <a:cs typeface="Poppins"/>
                <a:sym typeface="Poppins"/>
              </a:rPr>
              <a:t>Tap into the collective brainpower of the industry. It’s your active roundtable to bounce ideas off one another, crowdsource immediate answers, and swap winning strategies to crush your seasonal pushes.</a:t>
            </a:r>
            <a:endParaRPr sz="1300">
              <a:solidFill>
                <a:schemeClr val="lt1"/>
              </a:solidFill>
              <a:latin typeface="Poppins"/>
              <a:ea typeface="Poppins"/>
              <a:cs typeface="Poppins"/>
              <a:sym typeface="Poppins"/>
            </a:endParaRPr>
          </a:p>
          <a:p>
            <a:pPr marL="457200" lvl="0" indent="-311150" algn="l" rtl="0">
              <a:lnSpc>
                <a:spcPct val="115000"/>
              </a:lnSpc>
              <a:spcBef>
                <a:spcPts val="120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Crowdsources Immediate Answers</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Fosters Peer-to-Peer Collaboration</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Unlocks Shared Production Hacks</a:t>
            </a:r>
            <a:endParaRPr sz="1300" b="1">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Font typeface="Poppins"/>
              <a:buChar char="●"/>
            </a:pPr>
            <a:r>
              <a:rPr lang="en-US" sz="1300" b="1">
                <a:solidFill>
                  <a:srgbClr val="1E1515"/>
                </a:solidFill>
                <a:latin typeface="Poppins"/>
                <a:ea typeface="Poppins"/>
                <a:cs typeface="Poppins"/>
                <a:sym typeface="Poppins"/>
              </a:rPr>
              <a:t>Discovers Trending Industry Ideas</a:t>
            </a:r>
            <a:endParaRPr sz="1300" b="1">
              <a:solidFill>
                <a:schemeClr val="lt1"/>
              </a:solidFill>
              <a:latin typeface="Poppins"/>
              <a:ea typeface="Poppins"/>
              <a:cs typeface="Poppins"/>
              <a:sym typeface="Poppins"/>
            </a:endParaRPr>
          </a:p>
          <a:p>
            <a:pPr marL="0" marR="0" lvl="0" indent="0" algn="l" rtl="0">
              <a:spcBef>
                <a:spcPts val="1200"/>
              </a:spcBef>
              <a:spcAft>
                <a:spcPts val="0"/>
              </a:spcAft>
              <a:buClr>
                <a:srgbClr val="1E1515"/>
              </a:buClr>
              <a:buSzPts val="1300"/>
              <a:buFont typeface="Poppins"/>
              <a:buNone/>
            </a:pPr>
            <a:endParaRPr sz="1300">
              <a:solidFill>
                <a:schemeClr val="lt1"/>
              </a:solidFill>
              <a:latin typeface="Poppins"/>
              <a:ea typeface="Poppins"/>
              <a:cs typeface="Poppins"/>
              <a:sym typeface="Poppins"/>
            </a:endParaRPr>
          </a:p>
        </p:txBody>
      </p:sp>
      <p:sp>
        <p:nvSpPr>
          <p:cNvPr id="458" name="Google Shape;458;p23"/>
          <p:cNvSpPr/>
          <p:nvPr/>
        </p:nvSpPr>
        <p:spPr>
          <a:xfrm>
            <a:off x="495427" y="5943600"/>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3">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b="0" i="0" u="sng" strike="noStrike" cap="none">
                <a:solidFill>
                  <a:schemeClr val="hlink"/>
                </a:solidFill>
                <a:latin typeface="Poppins"/>
                <a:ea typeface="Poppins"/>
                <a:cs typeface="Poppins"/>
                <a:sym typeface="Poppins"/>
                <a:hlinkClick r:id="rId4"/>
              </a:rPr>
              <a:t>Introducing the Chipply Collective</a:t>
            </a:r>
            <a:endParaRPr sz="1300" b="0" i="0" u="none" strike="noStrike" cap="none">
              <a:solidFill>
                <a:schemeClr val="dk1"/>
              </a:solidFill>
              <a:latin typeface="Calibri"/>
              <a:ea typeface="Calibri"/>
              <a:cs typeface="Calibri"/>
              <a:sym typeface="Calibri"/>
            </a:endParaRPr>
          </a:p>
        </p:txBody>
      </p:sp>
      <p:pic>
        <p:nvPicPr>
          <p:cNvPr id="463" name="Google Shape;463;p23" title="Snag_2e9f4d.png"/>
          <p:cNvPicPr preferRelativeResize="0"/>
          <p:nvPr/>
        </p:nvPicPr>
        <p:blipFill>
          <a:blip r:embed="rId5">
            <a:alphaModFix/>
          </a:blip>
          <a:stretch>
            <a:fillRect/>
          </a:stretch>
        </p:blipFill>
        <p:spPr>
          <a:xfrm>
            <a:off x="7086600" y="2609263"/>
            <a:ext cx="4800599" cy="2318258"/>
          </a:xfrm>
          <a:prstGeom prst="rect">
            <a:avLst/>
          </a:prstGeom>
          <a:noFill/>
          <a:ln>
            <a:noFill/>
          </a:ln>
        </p:spPr>
      </p:pic>
      <p:sp>
        <p:nvSpPr>
          <p:cNvPr id="464" name="Rectangle 463"/>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65" name="Picture 464" descr="chipply_logo.png"/>
          <p:cNvPicPr>
            <a:picLocks noChangeAspect="1"/>
          </p:cNvPicPr>
          <p:nvPr/>
        </p:nvPicPr>
        <p:blipFill>
          <a:blip r:embed="rId6"/>
          <a:stretch>
            <a:fillRect/>
          </a:stretch>
        </p:blipFill>
        <p:spPr>
          <a:xfrm>
            <a:off x="548640" y="146304"/>
            <a:ext cx="720547" cy="225856"/>
          </a:xfrm>
          <a:prstGeom prst="rect">
            <a:avLst/>
          </a:prstGeom>
        </p:spPr>
      </p:pic>
      <p:sp>
        <p:nvSpPr>
          <p:cNvPr id="466" name="TextBox 465"/>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467" name="Rectangle 466"/>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8" name="TextBox 467"/>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The Chipply Collective</a:t>
            </a:r>
          </a:p>
        </p:txBody>
      </p:sp>
      <p:sp>
        <p:nvSpPr>
          <p:cNvPr id="469" name="TextBox 468"/>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E1515"/>
        </a:solidFill>
        <a:effectLst/>
      </p:bgPr>
    </p:bg>
    <p:spTree>
      <p:nvGrpSpPr>
        <p:cNvPr id="1" name="Shape 468"/>
        <p:cNvGrpSpPr/>
        <p:nvPr/>
      </p:nvGrpSpPr>
      <p:grpSpPr>
        <a:xfrm>
          <a:off x="0" y="0"/>
          <a:ext cx="0" cy="0"/>
          <a:chOff x="0" y="0"/>
          <a:chExt cx="0" cy="0"/>
        </a:xfrm>
      </p:grpSpPr>
      <p:sp>
        <p:nvSpPr>
          <p:cNvPr id="469" name="Google Shape;469;p24"/>
          <p:cNvSpPr/>
          <p:nvPr/>
        </p:nvSpPr>
        <p:spPr>
          <a:xfrm>
            <a:off x="0" y="0"/>
            <a:ext cx="12191695" cy="13716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4"/>
          <p:cNvSpPr/>
          <p:nvPr/>
        </p:nvSpPr>
        <p:spPr>
          <a:xfrm>
            <a:off x="548640" y="1463040"/>
            <a:ext cx="164592" cy="384048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4"/>
          <p:cNvSpPr/>
          <p:nvPr/>
        </p:nvSpPr>
        <p:spPr>
          <a:xfrm>
            <a:off x="1005840" y="1554480"/>
            <a:ext cx="10820095" cy="914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6000"/>
              <a:buFont typeface="Anton"/>
              <a:buNone/>
            </a:pPr>
            <a:r>
              <a:rPr lang="en-US" sz="6000" b="0" i="0" u="none" strike="noStrike" cap="none">
                <a:solidFill>
                  <a:srgbClr val="FFFFFF"/>
                </a:solidFill>
                <a:latin typeface="Anton"/>
                <a:ea typeface="Anton"/>
                <a:cs typeface="Anton"/>
                <a:sym typeface="Anton"/>
              </a:rPr>
              <a:t>CHAMPIONS TRUST</a:t>
            </a:r>
            <a:endParaRPr sz="6000" b="0" i="0" u="none" strike="noStrike" cap="none">
              <a:solidFill>
                <a:schemeClr val="dk1"/>
              </a:solidFill>
              <a:latin typeface="Calibri"/>
              <a:ea typeface="Calibri"/>
              <a:cs typeface="Calibri"/>
              <a:sym typeface="Calibri"/>
            </a:endParaRPr>
          </a:p>
        </p:txBody>
      </p:sp>
      <p:sp>
        <p:nvSpPr>
          <p:cNvPr id="472" name="Google Shape;472;p24"/>
          <p:cNvSpPr/>
          <p:nvPr/>
        </p:nvSpPr>
        <p:spPr>
          <a:xfrm>
            <a:off x="1005840" y="2514600"/>
            <a:ext cx="10820095" cy="1463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9600"/>
              <a:buFont typeface="Anton"/>
              <a:buNone/>
            </a:pPr>
            <a:r>
              <a:rPr lang="en-US" sz="9600" b="1" i="0" u="none" strike="noStrike" cap="none">
                <a:solidFill>
                  <a:srgbClr val="D12229"/>
                </a:solidFill>
                <a:latin typeface="Anton"/>
                <a:ea typeface="Anton"/>
                <a:cs typeface="Anton"/>
                <a:sym typeface="Anton"/>
              </a:rPr>
              <a:t>CHIPPLY.</a:t>
            </a:r>
            <a:endParaRPr sz="9600" b="0" i="0" u="none" strike="noStrike" cap="none">
              <a:solidFill>
                <a:schemeClr val="dk1"/>
              </a:solidFill>
              <a:latin typeface="Calibri"/>
              <a:ea typeface="Calibri"/>
              <a:cs typeface="Calibri"/>
              <a:sym typeface="Calibri"/>
            </a:endParaRPr>
          </a:p>
        </p:txBody>
      </p:sp>
      <p:sp>
        <p:nvSpPr>
          <p:cNvPr id="473" name="Google Shape;473;p24"/>
          <p:cNvSpPr/>
          <p:nvPr/>
        </p:nvSpPr>
        <p:spPr>
          <a:xfrm>
            <a:off x="1005840" y="4160520"/>
            <a:ext cx="3474720" cy="4572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4"/>
          <p:cNvSpPr/>
          <p:nvPr/>
        </p:nvSpPr>
        <p:spPr>
          <a:xfrm>
            <a:off x="1005840" y="4343400"/>
            <a:ext cx="10820095"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E3E2E5"/>
              </a:buClr>
              <a:buSzPts val="1600"/>
              <a:buFont typeface="Poppins"/>
              <a:buNone/>
            </a:pPr>
            <a:r>
              <a:rPr lang="en-US" sz="1600" b="0" i="1" u="none" strike="noStrike" cap="none">
                <a:solidFill>
                  <a:srgbClr val="E3E2E5"/>
                </a:solidFill>
                <a:latin typeface="Poppins"/>
                <a:ea typeface="Poppins"/>
                <a:cs typeface="Poppins"/>
                <a:sym typeface="Poppins"/>
              </a:rPr>
              <a:t>Questions? Reach out to your </a:t>
            </a:r>
            <a:r>
              <a:rPr lang="en-US" sz="1600" i="1">
                <a:solidFill>
                  <a:srgbClr val="E3E2E5"/>
                </a:solidFill>
                <a:latin typeface="Poppins"/>
                <a:ea typeface="Poppins"/>
                <a:cs typeface="Poppins"/>
                <a:sym typeface="Poppins"/>
              </a:rPr>
              <a:t>Team Chipply </a:t>
            </a:r>
            <a:r>
              <a:rPr lang="en-US" sz="1600" b="0" i="1" u="none" strike="noStrike" cap="none">
                <a:solidFill>
                  <a:srgbClr val="E3E2E5"/>
                </a:solidFill>
                <a:latin typeface="Poppins"/>
                <a:ea typeface="Poppins"/>
                <a:cs typeface="Poppins"/>
                <a:sym typeface="Poppins"/>
              </a:rPr>
              <a:t>or visit help.chipply.com.</a:t>
            </a:r>
            <a:endParaRPr sz="1600" b="0" i="0" u="none" strike="noStrike" cap="none">
              <a:solidFill>
                <a:schemeClr val="dk1"/>
              </a:solidFill>
              <a:latin typeface="Calibri"/>
              <a:ea typeface="Calibri"/>
              <a:cs typeface="Calibri"/>
              <a:sym typeface="Calibri"/>
            </a:endParaRPr>
          </a:p>
        </p:txBody>
      </p:sp>
      <p:pic>
        <p:nvPicPr>
          <p:cNvPr id="475" name="Google Shape;475;p24" descr="/sessions/wonderful-serene-einstein/mnt/outputs/assets/logo_white_on_black.png"/>
          <p:cNvPicPr preferRelativeResize="0"/>
          <p:nvPr/>
        </p:nvPicPr>
        <p:blipFill rotWithShape="1">
          <a:blip r:embed="rId3">
            <a:alphaModFix/>
          </a:blip>
          <a:srcRect/>
          <a:stretch/>
        </p:blipFill>
        <p:spPr>
          <a:xfrm>
            <a:off x="10362895" y="5852160"/>
            <a:ext cx="1280160" cy="622839"/>
          </a:xfrm>
          <a:prstGeom prst="rect">
            <a:avLst/>
          </a:prstGeom>
          <a:noFill/>
          <a:ln>
            <a:noFill/>
          </a:ln>
        </p:spPr>
      </p:pic>
      <p:sp>
        <p:nvSpPr>
          <p:cNvPr id="476" name="Google Shape;476;p24"/>
          <p:cNvSpPr/>
          <p:nvPr/>
        </p:nvSpPr>
        <p:spPr>
          <a:xfrm>
            <a:off x="11734495" y="6583680"/>
            <a:ext cx="457200" cy="27432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3"/>
        <p:cNvGrpSpPr/>
        <p:nvPr/>
      </p:nvGrpSpPr>
      <p:grpSpPr>
        <a:xfrm>
          <a:off x="0" y="0"/>
          <a:ext cx="0" cy="0"/>
          <a:chOff x="0" y="0"/>
          <a:chExt cx="0" cy="0"/>
        </a:xfrm>
      </p:grpSpPr>
      <p:sp>
        <p:nvSpPr>
          <p:cNvPr id="65" name="Google Shape;65;p5"/>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SETUP</a:t>
            </a:r>
            <a:endParaRPr sz="1300" b="0" i="0" u="none" strike="noStrike" cap="none">
              <a:solidFill>
                <a:schemeClr val="dk1"/>
              </a:solidFill>
              <a:latin typeface="Calibri"/>
              <a:ea typeface="Calibri"/>
              <a:cs typeface="Calibri"/>
              <a:sym typeface="Calibri"/>
            </a:endParaRPr>
          </a:p>
        </p:txBody>
      </p:sp>
      <p:sp>
        <p:nvSpPr>
          <p:cNvPr id="66" name="Google Shape;66;p5"/>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Default Dealer &amp; Store Settings</a:t>
            </a:r>
            <a:endParaRPr sz="3800" b="0" i="0" u="none" strike="noStrike" cap="none">
              <a:solidFill>
                <a:schemeClr val="dk1"/>
              </a:solidFill>
              <a:latin typeface="Calibri"/>
              <a:ea typeface="Calibri"/>
              <a:cs typeface="Calibri"/>
              <a:sym typeface="Calibri"/>
            </a:endParaRPr>
          </a:p>
        </p:txBody>
      </p:sp>
      <p:sp>
        <p:nvSpPr>
          <p:cNvPr id="67" name="Google Shape;67;p5"/>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5"/>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70" name="Google Shape;70;p5"/>
          <p:cNvSpPr/>
          <p:nvPr/>
        </p:nvSpPr>
        <p:spPr>
          <a:xfrm>
            <a:off x="502925" y="2423150"/>
            <a:ext cx="6070800" cy="1326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i="0" u="none" strike="noStrike" cap="none">
                <a:solidFill>
                  <a:srgbClr val="1E1515"/>
                </a:solidFill>
                <a:latin typeface="Poppins"/>
                <a:ea typeface="Poppins"/>
                <a:cs typeface="Poppins"/>
                <a:sym typeface="Poppins"/>
              </a:rPr>
              <a:t>Configure your dealer-level defaults — tax type, distribution methods, fees, payment options — so every new store inherits the same baseline.</a:t>
            </a:r>
            <a:endParaRPr sz="1300" i="0" u="none" strike="noStrike" cap="none">
              <a:solidFill>
                <a:schemeClr val="lt1"/>
              </a:solidFill>
              <a:latin typeface="Poppins"/>
              <a:ea typeface="Poppins"/>
              <a:cs typeface="Poppins"/>
              <a:sym typeface="Poppins"/>
            </a:endParaRPr>
          </a:p>
        </p:txBody>
      </p:sp>
      <p:sp>
        <p:nvSpPr>
          <p:cNvPr id="71" name="Google Shape;71;p5"/>
          <p:cNvSpPr/>
          <p:nvPr/>
        </p:nvSpPr>
        <p:spPr>
          <a:xfrm>
            <a:off x="502895" y="3268950"/>
            <a:ext cx="73200" cy="32010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685800" y="3314688"/>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73" name="Google Shape;73;p5"/>
          <p:cNvSpPr/>
          <p:nvPr/>
        </p:nvSpPr>
        <p:spPr>
          <a:xfrm>
            <a:off x="576075" y="3749000"/>
            <a:ext cx="6219000" cy="1326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rgbClr val="1E1515"/>
              </a:buClr>
              <a:buSzPts val="1100"/>
              <a:buFont typeface="Arial"/>
              <a:buNone/>
            </a:pPr>
            <a:r>
              <a:rPr lang="en-US" sz="1300">
                <a:solidFill>
                  <a:srgbClr val="1E1515"/>
                </a:solidFill>
                <a:latin typeface="Poppins"/>
                <a:ea typeface="Poppins"/>
                <a:cs typeface="Poppins"/>
                <a:sym typeface="Poppins"/>
              </a:rPr>
              <a:t>Set up what’s true </a:t>
            </a:r>
            <a:r>
              <a:rPr lang="en-US" sz="1300" b="1">
                <a:solidFill>
                  <a:srgbClr val="1E1515"/>
                </a:solidFill>
                <a:latin typeface="Poppins"/>
                <a:ea typeface="Poppins"/>
                <a:cs typeface="Poppins"/>
                <a:sym typeface="Poppins"/>
              </a:rPr>
              <a:t>90% of the time</a:t>
            </a:r>
            <a:r>
              <a:rPr lang="en-US" sz="1300">
                <a:solidFill>
                  <a:srgbClr val="1E1515"/>
                </a:solidFill>
                <a:latin typeface="Poppins"/>
                <a:ea typeface="Poppins"/>
                <a:cs typeface="Poppins"/>
                <a:sym typeface="Poppins"/>
              </a:rPr>
              <a:t> in your Dealer Settings, and let the system do the heavy lifting. You’ll be able to launch new stores in minutes while automatically locking in correct taxes and fees.</a:t>
            </a:r>
            <a:endParaRPr sz="1300">
              <a:solidFill>
                <a:schemeClr val="lt1"/>
              </a:solidFill>
              <a:latin typeface="Poppins"/>
              <a:ea typeface="Poppins"/>
              <a:cs typeface="Poppins"/>
              <a:sym typeface="Poppins"/>
            </a:endParaRPr>
          </a:p>
          <a:p>
            <a:pPr marL="0" lvl="0" indent="0" algn="l" rtl="0">
              <a:lnSpc>
                <a:spcPct val="115000"/>
              </a:lnSpc>
              <a:spcBef>
                <a:spcPts val="1200"/>
              </a:spcBef>
              <a:spcAft>
                <a:spcPts val="0"/>
              </a:spcAft>
              <a:buClr>
                <a:srgbClr val="1E1515"/>
              </a:buClr>
              <a:buSzPts val="1100"/>
              <a:buFont typeface="Arial"/>
              <a:buNone/>
            </a:pPr>
            <a:r>
              <a:rPr lang="en-US" sz="1300" b="1">
                <a:solidFill>
                  <a:srgbClr val="1E1515"/>
                </a:solidFill>
                <a:latin typeface="Poppins"/>
                <a:ea typeface="Poppins"/>
                <a:cs typeface="Poppins"/>
                <a:sym typeface="Poppins"/>
              </a:rPr>
              <a:t>Pro-Tip for Smooth Sailing:</a:t>
            </a:r>
            <a:r>
              <a:rPr lang="en-US" sz="1300">
                <a:solidFill>
                  <a:srgbClr val="1E1515"/>
                </a:solidFill>
                <a:latin typeface="Poppins"/>
                <a:ea typeface="Poppins"/>
                <a:cs typeface="Poppins"/>
                <a:sym typeface="Poppins"/>
              </a:rPr>
              <a:t> Make sure to finalize your Dealer Settings </a:t>
            </a:r>
            <a:r>
              <a:rPr lang="en-US" sz="1300" b="1">
                <a:solidFill>
                  <a:srgbClr val="1E1515"/>
                </a:solidFill>
                <a:latin typeface="Poppins"/>
                <a:ea typeface="Poppins"/>
                <a:cs typeface="Poppins"/>
                <a:sym typeface="Poppins"/>
              </a:rPr>
              <a:t>before</a:t>
            </a:r>
            <a:r>
              <a:rPr lang="en-US" sz="1300">
                <a:solidFill>
                  <a:srgbClr val="1E1515"/>
                </a:solidFill>
                <a:latin typeface="Poppins"/>
                <a:ea typeface="Poppins"/>
                <a:cs typeface="Poppins"/>
                <a:sym typeface="Poppins"/>
              </a:rPr>
              <a:t> you launch your stores. New settings only apply to stores created </a:t>
            </a:r>
            <a:r>
              <a:rPr lang="en-US" sz="1300" i="1">
                <a:solidFill>
                  <a:srgbClr val="1E1515"/>
                </a:solidFill>
                <a:latin typeface="Poppins"/>
                <a:ea typeface="Poppins"/>
                <a:cs typeface="Poppins"/>
                <a:sym typeface="Poppins"/>
              </a:rPr>
              <a:t>after</a:t>
            </a:r>
            <a:r>
              <a:rPr lang="en-US" sz="1300">
                <a:solidFill>
                  <a:srgbClr val="1E1515"/>
                </a:solidFill>
                <a:latin typeface="Poppins"/>
                <a:ea typeface="Poppins"/>
                <a:cs typeface="Poppins"/>
                <a:sym typeface="Poppins"/>
              </a:rPr>
              <a:t> the change. Getting them right from the start saves you from having to manually update older stores one by one later!</a:t>
            </a:r>
            <a:endParaRPr sz="1300">
              <a:solidFill>
                <a:schemeClr val="lt1"/>
              </a:solidFill>
              <a:latin typeface="Poppins"/>
              <a:ea typeface="Poppins"/>
              <a:cs typeface="Poppins"/>
              <a:sym typeface="Poppins"/>
            </a:endParaRPr>
          </a:p>
          <a:p>
            <a:pPr marL="0" marR="0" lvl="0" indent="0" algn="l" rtl="0">
              <a:spcBef>
                <a:spcPts val="1200"/>
              </a:spcBef>
              <a:spcAft>
                <a:spcPts val="0"/>
              </a:spcAft>
              <a:buClr>
                <a:srgbClr val="1E1515"/>
              </a:buClr>
              <a:buSzPts val="1300"/>
              <a:buFont typeface="Poppins"/>
              <a:buNone/>
            </a:pPr>
            <a:endParaRPr sz="1300">
              <a:solidFill>
                <a:schemeClr val="lt1"/>
              </a:solidFill>
              <a:latin typeface="Poppins"/>
              <a:ea typeface="Poppins"/>
              <a:cs typeface="Poppins"/>
              <a:sym typeface="Poppins"/>
            </a:endParaRPr>
          </a:p>
        </p:txBody>
      </p:sp>
      <p:sp>
        <p:nvSpPr>
          <p:cNvPr id="74" name="Google Shape;74;p5"/>
          <p:cNvSpPr/>
          <p:nvPr/>
        </p:nvSpPr>
        <p:spPr>
          <a:xfrm>
            <a:off x="502920" y="5760720"/>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a:off x="502920" y="5852160"/>
            <a:ext cx="6400800" cy="228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100"/>
              <a:buFont typeface="Teko"/>
              <a:buNone/>
            </a:pPr>
            <a:r>
              <a:rPr lang="en-US" sz="1100" b="1" i="0" u="none" strike="noStrike" cap="none">
                <a:solidFill>
                  <a:srgbClr val="5F5F5F"/>
                </a:solidFill>
                <a:latin typeface="Teko"/>
                <a:ea typeface="Teko"/>
                <a:cs typeface="Teko"/>
                <a:sym typeface="Teko"/>
              </a:rPr>
              <a:t>DOCUMENTATION</a:t>
            </a:r>
            <a:endParaRPr sz="1100" b="0" i="0" u="none" strike="noStrike" cap="none">
              <a:solidFill>
                <a:schemeClr val="dk1"/>
              </a:solidFill>
              <a:latin typeface="Calibri"/>
              <a:ea typeface="Calibri"/>
              <a:cs typeface="Calibri"/>
              <a:sym typeface="Calibri"/>
            </a:endParaRPr>
          </a:p>
        </p:txBody>
      </p:sp>
      <p:sp>
        <p:nvSpPr>
          <p:cNvPr id="76" name="Google Shape;76;p5">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b="0" i="0" u="sng" strike="noStrike" cap="none">
                <a:solidFill>
                  <a:schemeClr val="hlink"/>
                </a:solidFill>
                <a:latin typeface="Poppins"/>
                <a:ea typeface="Poppins"/>
                <a:cs typeface="Poppins"/>
                <a:sym typeface="Poppins"/>
                <a:hlinkClick r:id="rId4"/>
              </a:rPr>
              <a:t>General Settings Page Quick Setup</a:t>
            </a:r>
            <a:endParaRPr sz="1300" b="0" i="0" u="none" strike="noStrike" cap="none">
              <a:solidFill>
                <a:schemeClr val="dk1"/>
              </a:solidFill>
              <a:latin typeface="Calibri"/>
              <a:ea typeface="Calibri"/>
              <a:cs typeface="Calibri"/>
              <a:sym typeface="Calibri"/>
            </a:endParaRPr>
          </a:p>
        </p:txBody>
      </p:sp>
      <p:pic>
        <p:nvPicPr>
          <p:cNvPr id="79" name="Google Shape;79;p5" title="Snag_17cdf8a.png">
            <a:hlinkClick r:id="rId3"/>
          </p:cNvPr>
          <p:cNvPicPr preferRelativeResize="0"/>
          <p:nvPr/>
        </p:nvPicPr>
        <p:blipFill>
          <a:blip r:embed="rId5">
            <a:alphaModFix/>
          </a:blip>
          <a:stretch>
            <a:fillRect/>
          </a:stretch>
        </p:blipFill>
        <p:spPr>
          <a:xfrm>
            <a:off x="6795167" y="2555725"/>
            <a:ext cx="5169449" cy="2496374"/>
          </a:xfrm>
          <a:prstGeom prst="rect">
            <a:avLst/>
          </a:prstGeom>
          <a:noFill/>
          <a:ln>
            <a:noFill/>
          </a:ln>
        </p:spPr>
      </p:pic>
      <p:sp>
        <p:nvSpPr>
          <p:cNvPr id="80" name="Rectangle 79"/>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1" name="Picture 80" descr="chipply_logo.png"/>
          <p:cNvPicPr>
            <a:picLocks noChangeAspect="1"/>
          </p:cNvPicPr>
          <p:nvPr/>
        </p:nvPicPr>
        <p:blipFill>
          <a:blip r:embed="rId6"/>
          <a:stretch>
            <a:fillRect/>
          </a:stretch>
        </p:blipFill>
        <p:spPr>
          <a:xfrm>
            <a:off x="548640" y="146304"/>
            <a:ext cx="720547" cy="225856"/>
          </a:xfrm>
          <a:prstGeom prst="rect">
            <a:avLst/>
          </a:prstGeom>
        </p:spPr>
      </p:pic>
      <p:sp>
        <p:nvSpPr>
          <p:cNvPr id="82" name="TextBox 81"/>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83" name="Rectangle 82"/>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4" name="TextBox 83"/>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Default Dealer &amp; Store Settings</a:t>
            </a:r>
          </a:p>
        </p:txBody>
      </p:sp>
      <p:sp>
        <p:nvSpPr>
          <p:cNvPr id="85" name="TextBox 84"/>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4"/>
        <p:cNvGrpSpPr/>
        <p:nvPr/>
      </p:nvGrpSpPr>
      <p:grpSpPr>
        <a:xfrm>
          <a:off x="0" y="0"/>
          <a:ext cx="0" cy="0"/>
          <a:chOff x="0" y="0"/>
          <a:chExt cx="0" cy="0"/>
        </a:xfrm>
      </p:grpSpPr>
      <p:sp>
        <p:nvSpPr>
          <p:cNvPr id="86" name="Google Shape;86;p6"/>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SETUP</a:t>
            </a:r>
            <a:endParaRPr sz="1300" b="0" i="0" u="none" strike="noStrike" cap="none">
              <a:solidFill>
                <a:schemeClr val="dk1"/>
              </a:solidFill>
              <a:latin typeface="Calibri"/>
              <a:ea typeface="Calibri"/>
              <a:cs typeface="Calibri"/>
              <a:sym typeface="Calibri"/>
            </a:endParaRPr>
          </a:p>
        </p:txBody>
      </p:sp>
      <p:sp>
        <p:nvSpPr>
          <p:cNvPr id="87" name="Google Shape;87;p6"/>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Auto Pricing</a:t>
            </a:r>
            <a:endParaRPr sz="3800" b="0" i="0" u="none" strike="noStrike" cap="none">
              <a:solidFill>
                <a:schemeClr val="dk1"/>
              </a:solidFill>
              <a:latin typeface="Calibri"/>
              <a:ea typeface="Calibri"/>
              <a:cs typeface="Calibri"/>
              <a:sym typeface="Calibri"/>
            </a:endParaRPr>
          </a:p>
        </p:txBody>
      </p:sp>
      <p:sp>
        <p:nvSpPr>
          <p:cNvPr id="88" name="Google Shape;88;p6"/>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91" name="Google Shape;91;p6"/>
          <p:cNvSpPr/>
          <p:nvPr/>
        </p:nvSpPr>
        <p:spPr>
          <a:xfrm>
            <a:off x="502920" y="2423160"/>
            <a:ext cx="6400800" cy="132588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b="1">
                <a:solidFill>
                  <a:srgbClr val="1E1515"/>
                </a:solidFill>
                <a:latin typeface="Poppins"/>
                <a:ea typeface="Poppins"/>
                <a:cs typeface="Poppins"/>
                <a:sym typeface="Poppins"/>
              </a:rPr>
              <a:t>Consistent, Accurate, and Fast. </a:t>
            </a:r>
            <a:r>
              <a:rPr lang="en-US" sz="1300" i="0" u="none" strike="noStrike" cap="none">
                <a:solidFill>
                  <a:srgbClr val="1E1515"/>
                </a:solidFill>
                <a:latin typeface="Poppins"/>
                <a:ea typeface="Poppins"/>
                <a:cs typeface="Poppins"/>
                <a:sym typeface="Poppins"/>
              </a:rPr>
              <a:t>Apply vendor discounts off MSRP and add decoration charges per process across the entire store with a single click. Supports customer tiers.</a:t>
            </a:r>
            <a:endParaRPr sz="1300" i="0" u="none" strike="noStrike" cap="none">
              <a:solidFill>
                <a:schemeClr val="lt1"/>
              </a:solidFill>
              <a:latin typeface="Poppins"/>
              <a:ea typeface="Poppins"/>
              <a:cs typeface="Poppins"/>
              <a:sym typeface="Poppins"/>
            </a:endParaRPr>
          </a:p>
        </p:txBody>
      </p:sp>
      <p:sp>
        <p:nvSpPr>
          <p:cNvPr id="92" name="Google Shape;92;p6"/>
          <p:cNvSpPr/>
          <p:nvPr/>
        </p:nvSpPr>
        <p:spPr>
          <a:xfrm>
            <a:off x="502920" y="3268975"/>
            <a:ext cx="73200" cy="32010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685800" y="3314663"/>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94" name="Google Shape;94;p6"/>
          <p:cNvSpPr/>
          <p:nvPr/>
        </p:nvSpPr>
        <p:spPr>
          <a:xfrm>
            <a:off x="576120" y="3688018"/>
            <a:ext cx="6400800" cy="1326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rgbClr val="1E1515"/>
              </a:buClr>
              <a:buSzPts val="1100"/>
              <a:buFont typeface="Arial"/>
              <a:buNone/>
            </a:pPr>
            <a:r>
              <a:rPr lang="en-US" sz="1300">
                <a:solidFill>
                  <a:srgbClr val="1E1515"/>
                </a:solidFill>
                <a:latin typeface="Poppins"/>
                <a:ea typeface="Poppins"/>
                <a:cs typeface="Poppins"/>
                <a:sym typeface="Poppins"/>
              </a:rPr>
              <a:t>Say goodbye to the manual lookup-and-calculate grind. Auto Pricing automates your markup and decoration rules so you can build stores in a fraction of the time.</a:t>
            </a:r>
            <a:endParaRPr sz="1300">
              <a:solidFill>
                <a:schemeClr val="lt1"/>
              </a:solidFill>
              <a:latin typeface="Poppins"/>
              <a:ea typeface="Poppins"/>
              <a:cs typeface="Poppins"/>
              <a:sym typeface="Poppins"/>
            </a:endParaRPr>
          </a:p>
          <a:p>
            <a:pPr marL="457200" lvl="0" indent="-311150" algn="l" rtl="0">
              <a:lnSpc>
                <a:spcPct val="115000"/>
              </a:lnSpc>
              <a:spcBef>
                <a:spcPts val="1200"/>
              </a:spcBef>
              <a:spcAft>
                <a:spcPts val="0"/>
              </a:spcAft>
              <a:buClr>
                <a:srgbClr val="1E1515"/>
              </a:buClr>
              <a:buSzPts val="1300"/>
              <a:buChar char="●"/>
            </a:pPr>
            <a:r>
              <a:rPr lang="en-US" sz="1300" b="1">
                <a:solidFill>
                  <a:srgbClr val="1E1515"/>
                </a:solidFill>
                <a:latin typeface="Poppins"/>
                <a:ea typeface="Poppins"/>
                <a:cs typeface="Poppins"/>
                <a:sym typeface="Poppins"/>
              </a:rPr>
              <a:t>Protect Your Margins:</a:t>
            </a:r>
            <a:r>
              <a:rPr lang="en-US" sz="1300">
                <a:solidFill>
                  <a:srgbClr val="1E1515"/>
                </a:solidFill>
                <a:latin typeface="Poppins"/>
                <a:ea typeface="Poppins"/>
                <a:cs typeface="Poppins"/>
                <a:sym typeface="Poppins"/>
              </a:rPr>
              <a:t> Rules apply automatically, removing human error.</a:t>
            </a:r>
            <a:endParaRPr sz="1300">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Char char="●"/>
            </a:pPr>
            <a:r>
              <a:rPr lang="en-US" sz="1300" b="1">
                <a:solidFill>
                  <a:srgbClr val="1E1515"/>
                </a:solidFill>
                <a:latin typeface="Poppins"/>
                <a:ea typeface="Poppins"/>
                <a:cs typeface="Poppins"/>
                <a:sym typeface="Poppins"/>
              </a:rPr>
              <a:t>Align Your Team:</a:t>
            </a:r>
            <a:r>
              <a:rPr lang="en-US" sz="1300">
                <a:solidFill>
                  <a:srgbClr val="1E1515"/>
                </a:solidFill>
                <a:latin typeface="Poppins"/>
                <a:ea typeface="Poppins"/>
                <a:cs typeface="Poppins"/>
                <a:sym typeface="Poppins"/>
              </a:rPr>
              <a:t> Keeps salespeople consistent and on the same page.</a:t>
            </a:r>
            <a:endParaRPr sz="1300">
              <a:solidFill>
                <a:schemeClr val="lt1"/>
              </a:solidFill>
              <a:latin typeface="Poppins"/>
              <a:ea typeface="Poppins"/>
              <a:cs typeface="Poppins"/>
              <a:sym typeface="Poppins"/>
            </a:endParaRPr>
          </a:p>
          <a:p>
            <a:pPr marL="457200" lvl="0" indent="0" algn="l" rtl="0">
              <a:lnSpc>
                <a:spcPct val="115000"/>
              </a:lnSpc>
              <a:spcBef>
                <a:spcPts val="1200"/>
              </a:spcBef>
              <a:spcAft>
                <a:spcPts val="0"/>
              </a:spcAft>
              <a:buNone/>
            </a:pPr>
            <a:endParaRPr sz="1300">
              <a:solidFill>
                <a:schemeClr val="lt1"/>
              </a:solidFill>
              <a:latin typeface="Poppins"/>
              <a:ea typeface="Poppins"/>
              <a:cs typeface="Poppins"/>
              <a:sym typeface="Poppins"/>
            </a:endParaRPr>
          </a:p>
          <a:p>
            <a:pPr marL="0" marR="0" lvl="0" indent="0" algn="l" rtl="0">
              <a:spcBef>
                <a:spcPts val="1200"/>
              </a:spcBef>
              <a:spcAft>
                <a:spcPts val="0"/>
              </a:spcAft>
              <a:buClr>
                <a:srgbClr val="1E1515"/>
              </a:buClr>
              <a:buSzPts val="1300"/>
              <a:buFont typeface="Poppins"/>
              <a:buNone/>
            </a:pPr>
            <a:endParaRPr sz="1300">
              <a:solidFill>
                <a:schemeClr val="lt1"/>
              </a:solidFill>
              <a:latin typeface="Poppins"/>
              <a:ea typeface="Poppins"/>
              <a:cs typeface="Poppins"/>
              <a:sym typeface="Poppins"/>
            </a:endParaRPr>
          </a:p>
        </p:txBody>
      </p:sp>
      <p:sp>
        <p:nvSpPr>
          <p:cNvPr id="95" name="Google Shape;95;p6"/>
          <p:cNvSpPr/>
          <p:nvPr/>
        </p:nvSpPr>
        <p:spPr>
          <a:xfrm>
            <a:off x="502924" y="5743987"/>
            <a:ext cx="4968900" cy="18300"/>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6"/>
          <p:cNvSpPr/>
          <p:nvPr/>
        </p:nvSpPr>
        <p:spPr>
          <a:xfrm>
            <a:off x="502935" y="5825000"/>
            <a:ext cx="6400800" cy="228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100"/>
              <a:buFont typeface="Teko"/>
              <a:buNone/>
            </a:pPr>
            <a:r>
              <a:rPr lang="en-US" sz="1100" b="1" i="0" u="none" strike="noStrike" cap="none">
                <a:solidFill>
                  <a:srgbClr val="5F5F5F"/>
                </a:solidFill>
                <a:latin typeface="Teko"/>
                <a:ea typeface="Teko"/>
                <a:cs typeface="Teko"/>
                <a:sym typeface="Teko"/>
              </a:rPr>
              <a:t>DOCUMENTATION</a:t>
            </a:r>
            <a:endParaRPr sz="1100" b="0" i="0" u="none" strike="noStrike" cap="none">
              <a:solidFill>
                <a:schemeClr val="dk1"/>
              </a:solidFill>
              <a:latin typeface="Calibri"/>
              <a:ea typeface="Calibri"/>
              <a:cs typeface="Calibri"/>
              <a:sym typeface="Calibri"/>
            </a:endParaRPr>
          </a:p>
        </p:txBody>
      </p:sp>
      <p:sp>
        <p:nvSpPr>
          <p:cNvPr id="97" name="Google Shape;97;p6">
            <a:hlinkClick r:id="rId3"/>
          </p:cNvPr>
          <p:cNvSpPr/>
          <p:nvPr/>
        </p:nvSpPr>
        <p:spPr>
          <a:xfrm>
            <a:off x="555800" y="6116330"/>
            <a:ext cx="6400800" cy="274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b="0" i="0" u="sng" strike="noStrike" cap="none">
                <a:solidFill>
                  <a:schemeClr val="hlink"/>
                </a:solidFill>
                <a:latin typeface="Poppins"/>
                <a:ea typeface="Poppins"/>
                <a:cs typeface="Poppins"/>
                <a:sym typeface="Poppins"/>
                <a:hlinkClick r:id="rId4"/>
              </a:rPr>
              <a:t>Auto Pricing Explained</a:t>
            </a:r>
            <a:r>
              <a:rPr lang="en-US" sz="1300">
                <a:solidFill>
                  <a:srgbClr val="1E1515"/>
                </a:solidFill>
                <a:latin typeface="Calibri"/>
                <a:ea typeface="Calibri"/>
                <a:cs typeface="Calibri"/>
                <a:sym typeface="Calibri"/>
              </a:rPr>
              <a:t> / </a:t>
            </a:r>
            <a:r>
              <a:rPr lang="en-US" sz="1300" u="sng">
                <a:solidFill>
                  <a:srgbClr val="1E1515"/>
                </a:solidFill>
                <a:latin typeface="Calibri"/>
                <a:ea typeface="Calibri"/>
                <a:cs typeface="Calibri"/>
                <a:sym typeface="Calibri"/>
              </a:rPr>
              <a:t>Watch this </a:t>
            </a:r>
            <a:r>
              <a:rPr lang="en-US" sz="1300" u="sng">
                <a:solidFill>
                  <a:srgbClr val="1E1515"/>
                </a:solidFill>
                <a:latin typeface="Poppins"/>
                <a:ea typeface="Poppins"/>
                <a:cs typeface="Poppins"/>
                <a:sym typeface="Poppins"/>
              </a:rPr>
              <a:t>5 Min Video</a:t>
            </a:r>
            <a:endParaRPr sz="1300" u="sng">
              <a:solidFill>
                <a:schemeClr val="accent1"/>
              </a:solidFill>
              <a:latin typeface="Calibri"/>
              <a:ea typeface="Calibri"/>
              <a:cs typeface="Calibri"/>
              <a:sym typeface="Calibri"/>
            </a:endParaRPr>
          </a:p>
        </p:txBody>
      </p:sp>
      <p:pic>
        <p:nvPicPr>
          <p:cNvPr id="100" name="Google Shape;100;p6"/>
          <p:cNvPicPr preferRelativeResize="0"/>
          <p:nvPr/>
        </p:nvPicPr>
        <p:blipFill>
          <a:blip r:embed="rId5">
            <a:alphaModFix/>
          </a:blip>
          <a:stretch>
            <a:fillRect/>
          </a:stretch>
        </p:blipFill>
        <p:spPr>
          <a:xfrm>
            <a:off x="7086600" y="2606049"/>
            <a:ext cx="4818949" cy="2494315"/>
          </a:xfrm>
          <a:prstGeom prst="rect">
            <a:avLst/>
          </a:prstGeom>
          <a:noFill/>
          <a:ln>
            <a:noFill/>
          </a:ln>
        </p:spPr>
      </p:pic>
      <p:sp>
        <p:nvSpPr>
          <p:cNvPr id="101" name="Rectangle 100"/>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2" name="Picture 101" descr="chipply_logo.png"/>
          <p:cNvPicPr>
            <a:picLocks noChangeAspect="1"/>
          </p:cNvPicPr>
          <p:nvPr/>
        </p:nvPicPr>
        <p:blipFill>
          <a:blip r:embed="rId6"/>
          <a:stretch>
            <a:fillRect/>
          </a:stretch>
        </p:blipFill>
        <p:spPr>
          <a:xfrm>
            <a:off x="548640" y="146304"/>
            <a:ext cx="720547" cy="225856"/>
          </a:xfrm>
          <a:prstGeom prst="rect">
            <a:avLst/>
          </a:prstGeom>
        </p:spPr>
      </p:pic>
      <p:sp>
        <p:nvSpPr>
          <p:cNvPr id="103" name="TextBox 102"/>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104" name="Rectangle 103"/>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5" name="TextBox 104"/>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Auto Pricing</a:t>
            </a:r>
          </a:p>
        </p:txBody>
      </p:sp>
      <p:sp>
        <p:nvSpPr>
          <p:cNvPr id="106" name="TextBox 105"/>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5"/>
        <p:cNvGrpSpPr/>
        <p:nvPr/>
      </p:nvGrpSpPr>
      <p:grpSpPr>
        <a:xfrm>
          <a:off x="0" y="0"/>
          <a:ext cx="0" cy="0"/>
          <a:chOff x="0" y="0"/>
          <a:chExt cx="0" cy="0"/>
        </a:xfrm>
      </p:grpSpPr>
      <p:sp>
        <p:nvSpPr>
          <p:cNvPr id="107" name="Google Shape;107;p7"/>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SETUP</a:t>
            </a:r>
            <a:endParaRPr sz="1300" b="0" i="0" u="none" strike="noStrike" cap="none">
              <a:solidFill>
                <a:schemeClr val="dk1"/>
              </a:solidFill>
              <a:latin typeface="Calibri"/>
              <a:ea typeface="Calibri"/>
              <a:cs typeface="Calibri"/>
              <a:sym typeface="Calibri"/>
            </a:endParaRPr>
          </a:p>
        </p:txBody>
      </p:sp>
      <p:sp>
        <p:nvSpPr>
          <p:cNvPr id="108" name="Google Shape;108;p7"/>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Inventory Thresholds</a:t>
            </a:r>
            <a:endParaRPr sz="3800" b="0" i="0" u="none" strike="noStrike" cap="none">
              <a:solidFill>
                <a:schemeClr val="dk1"/>
              </a:solidFill>
              <a:latin typeface="Calibri"/>
              <a:ea typeface="Calibri"/>
              <a:cs typeface="Calibri"/>
              <a:sym typeface="Calibri"/>
            </a:endParaRPr>
          </a:p>
        </p:txBody>
      </p:sp>
      <p:sp>
        <p:nvSpPr>
          <p:cNvPr id="109" name="Google Shape;109;p7"/>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112" name="Google Shape;112;p7"/>
          <p:cNvSpPr/>
          <p:nvPr/>
        </p:nvSpPr>
        <p:spPr>
          <a:xfrm>
            <a:off x="502920" y="2423160"/>
            <a:ext cx="6400800" cy="132588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b="1">
                <a:solidFill>
                  <a:srgbClr val="1E1515"/>
                </a:solidFill>
                <a:latin typeface="Poppins"/>
                <a:ea typeface="Poppins"/>
                <a:cs typeface="Poppins"/>
                <a:sym typeface="Poppins"/>
              </a:rPr>
              <a:t>Your #1 Tool Against Backorders:</a:t>
            </a:r>
            <a:r>
              <a:rPr lang="en-US" sz="1300">
                <a:solidFill>
                  <a:srgbClr val="1E1515"/>
                </a:solidFill>
                <a:latin typeface="Poppins"/>
                <a:ea typeface="Poppins"/>
                <a:cs typeface="Poppins"/>
                <a:sym typeface="Poppins"/>
              </a:rPr>
              <a:t> Inventory thresholds is reacting in real time with vendor inventory. . </a:t>
            </a:r>
            <a:r>
              <a:rPr lang="en-US" sz="1300" i="0" u="none" strike="noStrike" cap="none">
                <a:solidFill>
                  <a:srgbClr val="1E1515"/>
                </a:solidFill>
                <a:latin typeface="Poppins"/>
                <a:ea typeface="Poppins"/>
                <a:cs typeface="Poppins"/>
                <a:sym typeface="Poppins"/>
              </a:rPr>
              <a:t>Automatically hide sizes and colors below a vendor-inventory cutoff. Four ways to turn it on: on import, individual, bulk, or store-wide.</a:t>
            </a:r>
            <a:endParaRPr sz="1300" i="0" u="none" strike="noStrike" cap="none">
              <a:solidFill>
                <a:schemeClr val="lt1"/>
              </a:solidFill>
              <a:latin typeface="Poppins"/>
              <a:ea typeface="Poppins"/>
              <a:cs typeface="Poppins"/>
              <a:sym typeface="Poppins"/>
            </a:endParaRPr>
          </a:p>
        </p:txBody>
      </p:sp>
      <p:sp>
        <p:nvSpPr>
          <p:cNvPr id="113" name="Google Shape;113;p7"/>
          <p:cNvSpPr/>
          <p:nvPr/>
        </p:nvSpPr>
        <p:spPr>
          <a:xfrm>
            <a:off x="469320" y="3497538"/>
            <a:ext cx="73200" cy="32010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p:nvPr/>
        </p:nvSpPr>
        <p:spPr>
          <a:xfrm>
            <a:off x="597588" y="3497538"/>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115" name="Google Shape;115;p7"/>
          <p:cNvSpPr/>
          <p:nvPr/>
        </p:nvSpPr>
        <p:spPr>
          <a:xfrm>
            <a:off x="559025" y="3950325"/>
            <a:ext cx="6288600" cy="1326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a:solidFill>
                  <a:srgbClr val="1E1515"/>
                </a:solidFill>
                <a:latin typeface="Poppins"/>
                <a:ea typeface="Poppins"/>
                <a:cs typeface="Poppins"/>
                <a:sym typeface="Poppins"/>
              </a:rPr>
              <a:t>This feature is the single biggest lever you have for reducing backorders. By letting the system automatically monitor real-time supplier data, you can take a hands-off approach to store management while keeping your end-customers happy.</a:t>
            </a:r>
            <a:endParaRPr sz="1300">
              <a:solidFill>
                <a:schemeClr val="lt1"/>
              </a:solidFill>
              <a:latin typeface="Poppins"/>
              <a:ea typeface="Poppins"/>
              <a:cs typeface="Poppins"/>
              <a:sym typeface="Poppins"/>
            </a:endParaRPr>
          </a:p>
          <a:p>
            <a:pPr marL="0" marR="0" lvl="0" indent="0" algn="l" rtl="0">
              <a:spcBef>
                <a:spcPts val="0"/>
              </a:spcBef>
              <a:spcAft>
                <a:spcPts val="0"/>
              </a:spcAft>
              <a:buClr>
                <a:srgbClr val="1E1515"/>
              </a:buClr>
              <a:buSzPts val="1300"/>
              <a:buFont typeface="Poppins"/>
              <a:buNone/>
            </a:pPr>
            <a:endParaRPr sz="1300">
              <a:solidFill>
                <a:schemeClr val="lt1"/>
              </a:solidFill>
              <a:latin typeface="Poppins"/>
              <a:ea typeface="Poppins"/>
              <a:cs typeface="Poppins"/>
              <a:sym typeface="Poppins"/>
            </a:endParaRPr>
          </a:p>
          <a:p>
            <a:pPr marL="0" lvl="0" indent="0" algn="l" rtl="0">
              <a:spcBef>
                <a:spcPts val="0"/>
              </a:spcBef>
              <a:spcAft>
                <a:spcPts val="0"/>
              </a:spcAft>
              <a:buClr>
                <a:srgbClr val="1E1515"/>
              </a:buClr>
              <a:buSzPts val="1100"/>
              <a:buFont typeface="Arial"/>
              <a:buNone/>
            </a:pPr>
            <a:r>
              <a:rPr lang="en-US" sz="1300" b="1">
                <a:solidFill>
                  <a:srgbClr val="1E1515"/>
                </a:solidFill>
                <a:latin typeface="Poppins"/>
                <a:ea typeface="Poppins"/>
                <a:cs typeface="Poppins"/>
                <a:sym typeface="Poppins"/>
              </a:rPr>
              <a:t>Hands-Off Automation:</a:t>
            </a:r>
            <a:r>
              <a:rPr lang="en-US" sz="1300">
                <a:solidFill>
                  <a:srgbClr val="1E1515"/>
                </a:solidFill>
                <a:latin typeface="Poppins"/>
                <a:ea typeface="Poppins"/>
                <a:cs typeface="Poppins"/>
                <a:sym typeface="Poppins"/>
              </a:rPr>
              <a:t> If an item's stock bounces back up at the vendor, the system automatically makes it available in your store again—no manual checking required.</a:t>
            </a:r>
            <a:endParaRPr sz="1300">
              <a:solidFill>
                <a:schemeClr val="lt1"/>
              </a:solidFill>
              <a:latin typeface="Poppins"/>
              <a:ea typeface="Poppins"/>
              <a:cs typeface="Poppins"/>
              <a:sym typeface="Poppins"/>
            </a:endParaRPr>
          </a:p>
        </p:txBody>
      </p:sp>
      <p:sp>
        <p:nvSpPr>
          <p:cNvPr id="116" name="Google Shape;116;p7"/>
          <p:cNvSpPr/>
          <p:nvPr/>
        </p:nvSpPr>
        <p:spPr>
          <a:xfrm>
            <a:off x="502920" y="5760720"/>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7"/>
          <p:cNvSpPr/>
          <p:nvPr/>
        </p:nvSpPr>
        <p:spPr>
          <a:xfrm>
            <a:off x="502920" y="5852160"/>
            <a:ext cx="6400800" cy="228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100"/>
              <a:buFont typeface="Teko"/>
              <a:buNone/>
            </a:pPr>
            <a:r>
              <a:rPr lang="en-US" sz="1100" b="1" i="0" u="none" strike="noStrike" cap="none">
                <a:solidFill>
                  <a:srgbClr val="5F5F5F"/>
                </a:solidFill>
                <a:latin typeface="Teko"/>
                <a:ea typeface="Teko"/>
                <a:cs typeface="Teko"/>
                <a:sym typeface="Teko"/>
              </a:rPr>
              <a:t>DOCUMENTATION</a:t>
            </a:r>
            <a:endParaRPr sz="1100" b="0" i="0" u="none" strike="noStrike" cap="none">
              <a:solidFill>
                <a:schemeClr val="dk1"/>
              </a:solidFill>
              <a:latin typeface="Calibri"/>
              <a:ea typeface="Calibri"/>
              <a:cs typeface="Calibri"/>
              <a:sym typeface="Calibri"/>
            </a:endParaRPr>
          </a:p>
        </p:txBody>
      </p:sp>
      <p:sp>
        <p:nvSpPr>
          <p:cNvPr id="118" name="Google Shape;118;p7">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b="0" i="0" u="sng" strike="noStrike" cap="none">
                <a:solidFill>
                  <a:schemeClr val="hlink"/>
                </a:solidFill>
                <a:latin typeface="Poppins"/>
                <a:ea typeface="Poppins"/>
                <a:cs typeface="Poppins"/>
                <a:sym typeface="Poppins"/>
                <a:hlinkClick r:id="rId4"/>
              </a:rPr>
              <a:t>How to Turn On Inventory Thresholds</a:t>
            </a:r>
            <a:endParaRPr sz="1300" b="0" i="0" u="none" strike="noStrike" cap="none">
              <a:solidFill>
                <a:schemeClr val="dk1"/>
              </a:solidFill>
              <a:latin typeface="Calibri"/>
              <a:ea typeface="Calibri"/>
              <a:cs typeface="Calibri"/>
              <a:sym typeface="Calibri"/>
            </a:endParaRPr>
          </a:p>
        </p:txBody>
      </p:sp>
      <p:pic>
        <p:nvPicPr>
          <p:cNvPr id="119" name="Google Shape;119;p7" descr="/sessions/wonderful-serene-einstein/mnt/outputs/assets/icons/03_inventory.png"/>
          <p:cNvPicPr preferRelativeResize="0"/>
          <p:nvPr/>
        </p:nvPicPr>
        <p:blipFill rotWithShape="1">
          <a:blip r:embed="rId5">
            <a:alphaModFix/>
          </a:blip>
          <a:srcRect/>
          <a:stretch/>
        </p:blipFill>
        <p:spPr>
          <a:xfrm>
            <a:off x="8823960" y="3086100"/>
            <a:ext cx="1371600" cy="1371600"/>
          </a:xfrm>
          <a:prstGeom prst="rect">
            <a:avLst/>
          </a:prstGeom>
          <a:noFill/>
          <a:ln>
            <a:noFill/>
          </a:ln>
        </p:spPr>
      </p:pic>
      <p:pic>
        <p:nvPicPr>
          <p:cNvPr id="122" name="Google Shape;122;p7" title="2023-01-18_11-49-35.jpg">
            <a:hlinkClick r:id="rId3"/>
          </p:cNvPr>
          <p:cNvPicPr preferRelativeResize="0"/>
          <p:nvPr/>
        </p:nvPicPr>
        <p:blipFill>
          <a:blip r:embed="rId6">
            <a:alphaModFix/>
          </a:blip>
          <a:stretch>
            <a:fillRect/>
          </a:stretch>
        </p:blipFill>
        <p:spPr>
          <a:xfrm>
            <a:off x="7053486" y="2770876"/>
            <a:ext cx="4912527" cy="2002051"/>
          </a:xfrm>
          <a:prstGeom prst="rect">
            <a:avLst/>
          </a:prstGeom>
          <a:noFill/>
          <a:ln>
            <a:noFill/>
          </a:ln>
        </p:spPr>
      </p:pic>
      <p:sp>
        <p:nvSpPr>
          <p:cNvPr id="123" name="Rectangle 122"/>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24" name="Picture 123" descr="chipply_logo.png"/>
          <p:cNvPicPr>
            <a:picLocks noChangeAspect="1"/>
          </p:cNvPicPr>
          <p:nvPr/>
        </p:nvPicPr>
        <p:blipFill>
          <a:blip r:embed="rId7"/>
          <a:stretch>
            <a:fillRect/>
          </a:stretch>
        </p:blipFill>
        <p:spPr>
          <a:xfrm>
            <a:off x="548640" y="146304"/>
            <a:ext cx="720547" cy="225856"/>
          </a:xfrm>
          <a:prstGeom prst="rect">
            <a:avLst/>
          </a:prstGeom>
        </p:spPr>
      </p:pic>
      <p:sp>
        <p:nvSpPr>
          <p:cNvPr id="125" name="TextBox 124"/>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126" name="Rectangle 125"/>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7" name="TextBox 126"/>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Inventory Thresholds</a:t>
            </a:r>
          </a:p>
        </p:txBody>
      </p:sp>
      <p:sp>
        <p:nvSpPr>
          <p:cNvPr id="128" name="TextBox 127"/>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7"/>
        <p:cNvGrpSpPr/>
        <p:nvPr/>
      </p:nvGrpSpPr>
      <p:grpSpPr>
        <a:xfrm>
          <a:off x="0" y="0"/>
          <a:ext cx="0" cy="0"/>
          <a:chOff x="0" y="0"/>
          <a:chExt cx="0" cy="0"/>
        </a:xfrm>
      </p:grpSpPr>
      <p:sp>
        <p:nvSpPr>
          <p:cNvPr id="129" name="Google Shape;129;p8"/>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SETUP</a:t>
            </a:r>
            <a:endParaRPr sz="1300" b="0" i="0" u="none" strike="noStrike" cap="none">
              <a:solidFill>
                <a:schemeClr val="dk1"/>
              </a:solidFill>
              <a:latin typeface="Calibri"/>
              <a:ea typeface="Calibri"/>
              <a:cs typeface="Calibri"/>
              <a:sym typeface="Calibri"/>
            </a:endParaRPr>
          </a:p>
        </p:txBody>
      </p:sp>
      <p:sp>
        <p:nvSpPr>
          <p:cNvPr id="130" name="Google Shape;130;p8"/>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Templates — Chipply or Your Own</a:t>
            </a:r>
            <a:endParaRPr sz="3800" b="0" i="0" u="none" strike="noStrike" cap="none">
              <a:solidFill>
                <a:schemeClr val="dk1"/>
              </a:solidFill>
              <a:latin typeface="Calibri"/>
              <a:ea typeface="Calibri"/>
              <a:cs typeface="Calibri"/>
              <a:sym typeface="Calibri"/>
            </a:endParaRPr>
          </a:p>
        </p:txBody>
      </p:sp>
      <p:sp>
        <p:nvSpPr>
          <p:cNvPr id="131" name="Google Shape;131;p8"/>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8"/>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8"/>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134" name="Google Shape;134;p8"/>
          <p:cNvSpPr/>
          <p:nvPr/>
        </p:nvSpPr>
        <p:spPr>
          <a:xfrm>
            <a:off x="502920" y="2423160"/>
            <a:ext cx="6400800" cy="132588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1E1515"/>
              </a:buClr>
              <a:buSzPts val="1100"/>
              <a:buFont typeface="Arial"/>
              <a:buNone/>
            </a:pPr>
            <a:r>
              <a:rPr lang="en-US" sz="1300">
                <a:solidFill>
                  <a:srgbClr val="1E1515"/>
                </a:solidFill>
                <a:latin typeface="Poppins"/>
                <a:ea typeface="Poppins"/>
                <a:cs typeface="Poppins"/>
                <a:sym typeface="Poppins"/>
              </a:rPr>
              <a:t>Reusable store blueprints that allow you to replicate winning setups instantly. You can choose from pre-built Chipply templates or design your own custom configurations.</a:t>
            </a:r>
            <a:endParaRPr sz="1300">
              <a:solidFill>
                <a:schemeClr val="lt1"/>
              </a:solidFill>
              <a:latin typeface="Poppins"/>
              <a:ea typeface="Poppins"/>
              <a:cs typeface="Poppins"/>
              <a:sym typeface="Poppins"/>
            </a:endParaRPr>
          </a:p>
          <a:p>
            <a:pPr marL="457200" lvl="0" indent="-311150" algn="l" rtl="0">
              <a:lnSpc>
                <a:spcPct val="100000"/>
              </a:lnSpc>
              <a:spcBef>
                <a:spcPts val="0"/>
              </a:spcBef>
              <a:spcAft>
                <a:spcPts val="0"/>
              </a:spcAft>
              <a:buClr>
                <a:srgbClr val="1E1515"/>
              </a:buClr>
              <a:buSzPts val="1300"/>
              <a:buChar char="●"/>
            </a:pPr>
            <a:r>
              <a:rPr lang="en-US" sz="1300" b="1">
                <a:solidFill>
                  <a:srgbClr val="1E1515"/>
                </a:solidFill>
                <a:latin typeface="Poppins"/>
                <a:ea typeface="Poppins"/>
                <a:cs typeface="Poppins"/>
                <a:sym typeface="Poppins"/>
              </a:rPr>
              <a:t>Pre-Loaded Settings:</a:t>
            </a:r>
            <a:r>
              <a:rPr lang="en-US" sz="1300">
                <a:solidFill>
                  <a:srgbClr val="1E1515"/>
                </a:solidFill>
                <a:latin typeface="Poppins"/>
                <a:ea typeface="Poppins"/>
                <a:cs typeface="Poppins"/>
                <a:sym typeface="Poppins"/>
              </a:rPr>
              <a:t> Keeps products, branding, fulfillment processes, and pricing structures saved and ready to deploy.</a:t>
            </a:r>
            <a:endParaRPr sz="1300">
              <a:solidFill>
                <a:schemeClr val="lt1"/>
              </a:solidFill>
              <a:latin typeface="Poppins"/>
              <a:ea typeface="Poppins"/>
              <a:cs typeface="Poppins"/>
              <a:sym typeface="Poppins"/>
            </a:endParaRPr>
          </a:p>
          <a:p>
            <a:pPr marL="457200" lvl="0" indent="-311150" algn="l" rtl="0">
              <a:lnSpc>
                <a:spcPct val="100000"/>
              </a:lnSpc>
              <a:spcBef>
                <a:spcPts val="0"/>
              </a:spcBef>
              <a:spcAft>
                <a:spcPts val="0"/>
              </a:spcAft>
              <a:buClr>
                <a:srgbClr val="1E1515"/>
              </a:buClr>
              <a:buSzPts val="1300"/>
              <a:buChar char="●"/>
            </a:pPr>
            <a:r>
              <a:rPr lang="en-US" sz="1300" b="1">
                <a:solidFill>
                  <a:srgbClr val="1E1515"/>
                </a:solidFill>
                <a:latin typeface="Poppins"/>
                <a:ea typeface="Poppins"/>
                <a:cs typeface="Poppins"/>
                <a:sym typeface="Poppins"/>
              </a:rPr>
              <a:t>Flexible Customization:</a:t>
            </a:r>
            <a:r>
              <a:rPr lang="en-US" sz="1300">
                <a:solidFill>
                  <a:srgbClr val="1E1515"/>
                </a:solidFill>
                <a:latin typeface="Poppins"/>
                <a:ea typeface="Poppins"/>
                <a:cs typeface="Poppins"/>
                <a:sym typeface="Poppins"/>
              </a:rPr>
              <a:t> Built to serve as an exact starting point that you can quickly tweak to fit a new customer’s unique needs.</a:t>
            </a:r>
            <a:endParaRPr sz="1300">
              <a:solidFill>
                <a:schemeClr val="lt1"/>
              </a:solidFill>
              <a:latin typeface="Poppins"/>
              <a:ea typeface="Poppins"/>
              <a:cs typeface="Poppins"/>
              <a:sym typeface="Poppins"/>
            </a:endParaRPr>
          </a:p>
          <a:p>
            <a:pPr marL="0" marR="0" lvl="0" indent="0" algn="l" rtl="0">
              <a:lnSpc>
                <a:spcPct val="100000"/>
              </a:lnSpc>
              <a:spcBef>
                <a:spcPts val="0"/>
              </a:spcBef>
              <a:spcAft>
                <a:spcPts val="0"/>
              </a:spcAft>
              <a:buClr>
                <a:srgbClr val="1E1515"/>
              </a:buClr>
              <a:buSzPts val="1300"/>
              <a:buFont typeface="Poppins"/>
              <a:buNone/>
            </a:pPr>
            <a:endParaRPr sz="1300">
              <a:solidFill>
                <a:schemeClr val="lt1"/>
              </a:solidFill>
              <a:latin typeface="Poppins"/>
              <a:ea typeface="Poppins"/>
              <a:cs typeface="Poppins"/>
              <a:sym typeface="Poppins"/>
            </a:endParaRPr>
          </a:p>
        </p:txBody>
      </p:sp>
      <p:sp>
        <p:nvSpPr>
          <p:cNvPr id="135" name="Google Shape;135;p8"/>
          <p:cNvSpPr/>
          <p:nvPr/>
        </p:nvSpPr>
        <p:spPr>
          <a:xfrm>
            <a:off x="502920" y="4009650"/>
            <a:ext cx="73200" cy="32010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8"/>
          <p:cNvSpPr/>
          <p:nvPr/>
        </p:nvSpPr>
        <p:spPr>
          <a:xfrm>
            <a:off x="665171" y="3999335"/>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137" name="Google Shape;137;p8"/>
          <p:cNvSpPr/>
          <p:nvPr/>
        </p:nvSpPr>
        <p:spPr>
          <a:xfrm>
            <a:off x="502925" y="4297675"/>
            <a:ext cx="6456300" cy="1326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a:solidFill>
                  <a:srgbClr val="1E1515"/>
                </a:solidFill>
                <a:latin typeface="Poppins"/>
                <a:ea typeface="Poppins"/>
                <a:cs typeface="Poppins"/>
                <a:sym typeface="Poppins"/>
              </a:rPr>
              <a:t>Multiplying your efficiency, while turning what used to be a hours-long setup process into a repeatable, mistake-proof 15-minute launch; with Guaranteed Pricing &amp; Product Consistency.</a:t>
            </a:r>
            <a:endParaRPr sz="1300">
              <a:solidFill>
                <a:schemeClr val="lt1"/>
              </a:solidFill>
              <a:latin typeface="Poppins"/>
              <a:ea typeface="Poppins"/>
              <a:cs typeface="Poppins"/>
              <a:sym typeface="Poppins"/>
            </a:endParaRPr>
          </a:p>
          <a:p>
            <a:pPr marL="0" marR="0" lvl="0" indent="0" algn="l" rtl="0">
              <a:spcBef>
                <a:spcPts val="0"/>
              </a:spcBef>
              <a:spcAft>
                <a:spcPts val="0"/>
              </a:spcAft>
              <a:buClr>
                <a:srgbClr val="1E1515"/>
              </a:buClr>
              <a:buSzPts val="1300"/>
              <a:buFont typeface="Poppins"/>
              <a:buNone/>
            </a:pPr>
            <a:endParaRPr sz="1300" b="1">
              <a:solidFill>
                <a:schemeClr val="lt1"/>
              </a:solidFill>
              <a:latin typeface="Poppins"/>
              <a:ea typeface="Poppins"/>
              <a:cs typeface="Poppins"/>
              <a:sym typeface="Poppins"/>
            </a:endParaRPr>
          </a:p>
          <a:p>
            <a:pPr marL="0" lvl="0" indent="0" algn="l" rtl="0">
              <a:spcBef>
                <a:spcPts val="0"/>
              </a:spcBef>
              <a:spcAft>
                <a:spcPts val="0"/>
              </a:spcAft>
              <a:buClr>
                <a:srgbClr val="1E1515"/>
              </a:buClr>
              <a:buSzPts val="1100"/>
              <a:buFont typeface="Arial"/>
              <a:buNone/>
            </a:pPr>
            <a:r>
              <a:rPr lang="en-US" sz="1300" b="1">
                <a:solidFill>
                  <a:srgbClr val="1E1515"/>
                </a:solidFill>
                <a:latin typeface="Poppins"/>
                <a:ea typeface="Poppins"/>
                <a:cs typeface="Poppins"/>
                <a:sym typeface="Poppins"/>
              </a:rPr>
              <a:t>Scale Without Extra Workload:</a:t>
            </a:r>
            <a:r>
              <a:rPr lang="en-US" sz="1300">
                <a:solidFill>
                  <a:srgbClr val="1E1515"/>
                </a:solidFill>
                <a:latin typeface="Poppins"/>
                <a:ea typeface="Poppins"/>
                <a:cs typeface="Poppins"/>
                <a:sym typeface="Poppins"/>
              </a:rPr>
              <a:t> Drastically reduces repetitive data entry, allowing your team to handle an influx of new store requests without needing more staff or extra hours.</a:t>
            </a:r>
            <a:endParaRPr sz="1300">
              <a:solidFill>
                <a:schemeClr val="lt1"/>
              </a:solidFill>
              <a:latin typeface="Poppins"/>
              <a:ea typeface="Poppins"/>
              <a:cs typeface="Poppins"/>
              <a:sym typeface="Poppins"/>
            </a:endParaRPr>
          </a:p>
          <a:p>
            <a:pPr marL="0" marR="0" lvl="0" indent="0" algn="l" rtl="0">
              <a:spcBef>
                <a:spcPts val="0"/>
              </a:spcBef>
              <a:spcAft>
                <a:spcPts val="0"/>
              </a:spcAft>
              <a:buClr>
                <a:srgbClr val="1E1515"/>
              </a:buClr>
              <a:buSzPts val="1300"/>
              <a:buFont typeface="Poppins"/>
              <a:buNone/>
            </a:pPr>
            <a:endParaRPr sz="1300">
              <a:solidFill>
                <a:schemeClr val="lt1"/>
              </a:solidFill>
              <a:latin typeface="Poppins"/>
              <a:ea typeface="Poppins"/>
              <a:cs typeface="Poppins"/>
              <a:sym typeface="Poppins"/>
            </a:endParaRPr>
          </a:p>
          <a:p>
            <a:pPr marL="0" marR="0" lvl="0" indent="0" algn="l" rtl="0">
              <a:spcBef>
                <a:spcPts val="0"/>
              </a:spcBef>
              <a:spcAft>
                <a:spcPts val="0"/>
              </a:spcAft>
              <a:buClr>
                <a:srgbClr val="1E1515"/>
              </a:buClr>
              <a:buSzPts val="1300"/>
              <a:buFont typeface="Poppins"/>
              <a:buNone/>
            </a:pPr>
            <a:endParaRPr sz="1300">
              <a:solidFill>
                <a:schemeClr val="lt1"/>
              </a:solidFill>
              <a:latin typeface="Poppins"/>
              <a:ea typeface="Poppins"/>
              <a:cs typeface="Poppins"/>
              <a:sym typeface="Poppins"/>
            </a:endParaRPr>
          </a:p>
        </p:txBody>
      </p:sp>
      <p:sp>
        <p:nvSpPr>
          <p:cNvPr id="138" name="Google Shape;138;p8"/>
          <p:cNvSpPr/>
          <p:nvPr/>
        </p:nvSpPr>
        <p:spPr>
          <a:xfrm>
            <a:off x="502920" y="5930841"/>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8">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b="0" i="0" u="sng" strike="noStrike" cap="none">
                <a:solidFill>
                  <a:schemeClr val="hlink"/>
                </a:solidFill>
                <a:latin typeface="Poppins"/>
                <a:ea typeface="Poppins"/>
                <a:cs typeface="Poppins"/>
                <a:sym typeface="Poppins"/>
                <a:hlinkClick r:id="rId4"/>
              </a:rPr>
              <a:t>Templates Best Practices</a:t>
            </a:r>
            <a:endParaRPr sz="1300" b="0" i="0" u="none" strike="noStrike" cap="none">
              <a:solidFill>
                <a:schemeClr val="dk1"/>
              </a:solidFill>
              <a:latin typeface="Calibri"/>
              <a:ea typeface="Calibri"/>
              <a:cs typeface="Calibri"/>
              <a:sym typeface="Calibri"/>
            </a:endParaRPr>
          </a:p>
        </p:txBody>
      </p:sp>
      <p:pic>
        <p:nvPicPr>
          <p:cNvPr id="143" name="Google Shape;143;p8" title="Snag_842374.png"/>
          <p:cNvPicPr preferRelativeResize="0"/>
          <p:nvPr/>
        </p:nvPicPr>
        <p:blipFill>
          <a:blip r:embed="rId5">
            <a:alphaModFix/>
          </a:blip>
          <a:stretch>
            <a:fillRect/>
          </a:stretch>
        </p:blipFill>
        <p:spPr>
          <a:xfrm>
            <a:off x="6959150" y="2244028"/>
            <a:ext cx="5143777" cy="2483972"/>
          </a:xfrm>
          <a:prstGeom prst="rect">
            <a:avLst/>
          </a:prstGeom>
          <a:noFill/>
          <a:ln>
            <a:noFill/>
          </a:ln>
        </p:spPr>
      </p:pic>
      <p:sp>
        <p:nvSpPr>
          <p:cNvPr id="144" name="Rectangle 143"/>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45" name="Picture 144" descr="chipply_logo.png"/>
          <p:cNvPicPr>
            <a:picLocks noChangeAspect="1"/>
          </p:cNvPicPr>
          <p:nvPr/>
        </p:nvPicPr>
        <p:blipFill>
          <a:blip r:embed="rId6"/>
          <a:stretch>
            <a:fillRect/>
          </a:stretch>
        </p:blipFill>
        <p:spPr>
          <a:xfrm>
            <a:off x="548640" y="146304"/>
            <a:ext cx="720547" cy="225856"/>
          </a:xfrm>
          <a:prstGeom prst="rect">
            <a:avLst/>
          </a:prstGeom>
        </p:spPr>
      </p:pic>
      <p:sp>
        <p:nvSpPr>
          <p:cNvPr id="146" name="TextBox 145"/>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147" name="Rectangle 146"/>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8" name="TextBox 147"/>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Templates — Chipply or Your Own</a:t>
            </a:r>
          </a:p>
        </p:txBody>
      </p:sp>
      <p:sp>
        <p:nvSpPr>
          <p:cNvPr id="149" name="TextBox 148"/>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02920"/>
          </a:xfrm>
          <a:prstGeom prst="rect">
            <a:avLst/>
          </a:prstGeom>
          <a:solidFill>
            <a:srgbClr val="1E1515"/>
          </a:solidFill>
          <a:ln w="12700">
            <a:solidFill>
              <a:srgbClr val="1E1515"/>
            </a:solidFill>
            <a:prstDash val="solid"/>
          </a:ln>
        </p:spPr>
        <p:txBody>
          <a:bodyPr/>
          <a:lstStyle/>
          <a:p>
            <a:endParaRPr lang="en-US"/>
          </a:p>
        </p:txBody>
      </p:sp>
      <p:pic>
        <p:nvPicPr>
          <p:cNvPr id="3" name="Image 0" descr="/Users/ellecarstens/Documents/GitHub/gtm-skills/skills/qbr-generator/assets/chipply_logo.png"/>
          <p:cNvPicPr>
            <a:picLocks noChangeAspect="1"/>
          </p:cNvPicPr>
          <p:nvPr/>
        </p:nvPicPr>
        <p:blipFill>
          <a:blip r:embed="rId2"/>
          <a:stretch>
            <a:fillRect/>
          </a:stretch>
        </p:blipFill>
        <p:spPr>
          <a:xfrm>
            <a:off x="548640" y="146304"/>
            <a:ext cx="720547" cy="225857"/>
          </a:xfrm>
          <a:prstGeom prst="rect">
            <a:avLst/>
          </a:prstGeom>
        </p:spPr>
      </p:pic>
      <p:sp>
        <p:nvSpPr>
          <p:cNvPr id="4" name="Text 1"/>
          <p:cNvSpPr/>
          <p:nvPr/>
        </p:nvSpPr>
        <p:spPr>
          <a:xfrm>
            <a:off x="7772400" y="64008"/>
            <a:ext cx="4206240" cy="365760"/>
          </a:xfrm>
          <a:prstGeom prst="rect">
            <a:avLst/>
          </a:prstGeom>
          <a:noFill/>
          <a:ln/>
        </p:spPr>
        <p:txBody>
          <a:bodyPr wrap="square" rtlCol="0" anchor="ctr"/>
          <a:lstStyle/>
          <a:p>
            <a:pPr marL="0" indent="0" algn="r">
              <a:buNone/>
            </a:pPr>
            <a:r>
              <a:rPr lang="en-US" sz="1100" b="1" kern="0" spc="400" dirty="0">
                <a:solidFill>
                  <a:srgbClr val="E3E2E5"/>
                </a:solidFill>
                <a:latin typeface="Poppins" pitchFamily="34" charset="0"/>
                <a:ea typeface="Poppins" pitchFamily="34" charset="-122"/>
                <a:cs typeface="Poppins" pitchFamily="34" charset="-120"/>
              </a:rPr>
              <a:t>BEST PRACTICES</a:t>
            </a:r>
            <a:endParaRPr lang="en-US" sz="1100" dirty="0"/>
          </a:p>
        </p:txBody>
      </p:sp>
      <p:sp>
        <p:nvSpPr>
          <p:cNvPr id="5" name="Shape 2"/>
          <p:cNvSpPr/>
          <p:nvPr/>
        </p:nvSpPr>
        <p:spPr>
          <a:xfrm>
            <a:off x="0" y="6537960"/>
            <a:ext cx="12191695" cy="320040"/>
          </a:xfrm>
          <a:prstGeom prst="rect">
            <a:avLst/>
          </a:prstGeom>
          <a:solidFill>
            <a:srgbClr val="1E1515"/>
          </a:solidFill>
          <a:ln w="12700">
            <a:solidFill>
              <a:srgbClr val="1E1515"/>
            </a:solidFill>
            <a:prstDash val="solid"/>
          </a:ln>
        </p:spPr>
        <p:txBody>
          <a:bodyPr/>
          <a:lstStyle/>
          <a:p>
            <a:endParaRPr lang="en-US"/>
          </a:p>
        </p:txBody>
      </p:sp>
      <p:sp>
        <p:nvSpPr>
          <p:cNvPr id="6" name="Text 3"/>
          <p:cNvSpPr/>
          <p:nvPr/>
        </p:nvSpPr>
        <p:spPr>
          <a:xfrm>
            <a:off x="365760" y="6565392"/>
            <a:ext cx="5486400" cy="274320"/>
          </a:xfrm>
          <a:prstGeom prst="rect">
            <a:avLst/>
          </a:prstGeom>
          <a:noFill/>
          <a:ln/>
        </p:spPr>
        <p:txBody>
          <a:bodyPr wrap="square" rtlCol="0" anchor="ctr"/>
          <a:lstStyle/>
          <a:p>
            <a:pPr marL="0" indent="0">
              <a:buNone/>
            </a:pPr>
            <a:r>
              <a:rPr lang="en-US" sz="900" kern="0" spc="200" dirty="0">
                <a:solidFill>
                  <a:srgbClr val="E3E2E5"/>
                </a:solidFill>
                <a:latin typeface="Poppins" pitchFamily="34" charset="0"/>
                <a:ea typeface="Poppins" pitchFamily="34" charset="-122"/>
                <a:cs typeface="Poppins" pitchFamily="34" charset="-120"/>
              </a:rPr>
              <a:t>Category Spotlight Images</a:t>
            </a:r>
            <a:endParaRPr lang="en-US" sz="900" dirty="0"/>
          </a:p>
        </p:txBody>
      </p:sp>
      <p:sp>
        <p:nvSpPr>
          <p:cNvPr id="7" name="Text 4"/>
          <p:cNvSpPr/>
          <p:nvPr/>
        </p:nvSpPr>
        <p:spPr>
          <a:xfrm>
            <a:off x="7772400" y="6565392"/>
            <a:ext cx="4206240" cy="274320"/>
          </a:xfrm>
          <a:prstGeom prst="rect">
            <a:avLst/>
          </a:prstGeom>
          <a:noFill/>
          <a:ln/>
        </p:spPr>
        <p:txBody>
          <a:bodyPr wrap="square" rtlCol="0" anchor="ctr"/>
          <a:lstStyle/>
          <a:p>
            <a:pPr marL="0" indent="0" algn="r">
              <a:buNone/>
            </a:pPr>
            <a:r>
              <a:rPr lang="en-US" sz="900" kern="0" spc="200" dirty="0">
                <a:solidFill>
                  <a:srgbClr val="E3E2E5"/>
                </a:solidFill>
                <a:latin typeface="Poppins" pitchFamily="34" charset="0"/>
                <a:ea typeface="Poppins" pitchFamily="34" charset="-122"/>
                <a:cs typeface="Poppins" pitchFamily="34" charset="-120"/>
              </a:rPr>
              <a:t>CHIPPLY  •  CONFIDENTIAL</a:t>
            </a:r>
            <a:endParaRPr lang="en-US" sz="900" dirty="0"/>
          </a:p>
        </p:txBody>
      </p:sp>
      <p:sp>
        <p:nvSpPr>
          <p:cNvPr id="8" name="Text 5"/>
          <p:cNvSpPr/>
          <p:nvPr/>
        </p:nvSpPr>
        <p:spPr>
          <a:xfrm>
            <a:off x="502920" y="502920"/>
            <a:ext cx="3657600" cy="320040"/>
          </a:xfrm>
          <a:prstGeom prst="rect">
            <a:avLst/>
          </a:prstGeom>
          <a:noFill/>
          <a:ln/>
        </p:spPr>
        <p:txBody>
          <a:bodyPr wrap="square" rtlCol="0" anchor="ctr"/>
          <a:lstStyle/>
          <a:p>
            <a:pPr marL="0" indent="0">
              <a:buNone/>
            </a:pPr>
            <a:r>
              <a:rPr lang="en-US" sz="1300" b="1" dirty="0">
                <a:solidFill>
                  <a:srgbClr val="D12229"/>
                </a:solidFill>
                <a:latin typeface="Teko" pitchFamily="34" charset="0"/>
                <a:ea typeface="Teko" pitchFamily="34" charset="-122"/>
                <a:cs typeface="Teko" pitchFamily="34" charset="-120"/>
              </a:rPr>
              <a:t>SETUP</a:t>
            </a:r>
            <a:endParaRPr lang="en-US" sz="1300" dirty="0"/>
          </a:p>
        </p:txBody>
      </p:sp>
      <p:sp>
        <p:nvSpPr>
          <p:cNvPr id="9" name="Text 6"/>
          <p:cNvSpPr/>
          <p:nvPr/>
        </p:nvSpPr>
        <p:spPr>
          <a:xfrm>
            <a:off x="502920" y="868680"/>
            <a:ext cx="11183112" cy="868680"/>
          </a:xfrm>
          <a:prstGeom prst="rect">
            <a:avLst/>
          </a:prstGeom>
          <a:noFill/>
          <a:ln/>
        </p:spPr>
        <p:txBody>
          <a:bodyPr wrap="square" rtlCol="0" anchor="ctr"/>
          <a:lstStyle/>
          <a:p>
            <a:pPr marL="0" indent="0">
              <a:buNone/>
            </a:pPr>
            <a:r>
              <a:rPr lang="en-US" sz="3800" dirty="0">
                <a:solidFill>
                  <a:srgbClr val="1E1515"/>
                </a:solidFill>
                <a:latin typeface="Anton" pitchFamily="34" charset="0"/>
                <a:ea typeface="Anton" pitchFamily="34" charset="-122"/>
                <a:cs typeface="Anton" pitchFamily="34" charset="-120"/>
              </a:rPr>
              <a:t>Category Spotlight Images</a:t>
            </a:r>
            <a:endParaRPr lang="en-US" sz="3800" dirty="0"/>
          </a:p>
        </p:txBody>
      </p:sp>
      <p:sp>
        <p:nvSpPr>
          <p:cNvPr id="10" name="Shape 7"/>
          <p:cNvSpPr/>
          <p:nvPr/>
        </p:nvSpPr>
        <p:spPr>
          <a:xfrm>
            <a:off x="502920" y="1828800"/>
            <a:ext cx="11183112" cy="18288"/>
          </a:xfrm>
          <a:prstGeom prst="rect">
            <a:avLst/>
          </a:prstGeom>
          <a:solidFill>
            <a:srgbClr val="E3E2E5"/>
          </a:solidFill>
          <a:ln w="12700">
            <a:solidFill>
              <a:srgbClr val="E3E2E5"/>
            </a:solidFill>
            <a:prstDash val="solid"/>
          </a:ln>
        </p:spPr>
        <p:txBody>
          <a:bodyPr/>
          <a:lstStyle/>
          <a:p>
            <a:endParaRPr lang="en-US"/>
          </a:p>
        </p:txBody>
      </p:sp>
      <p:sp>
        <p:nvSpPr>
          <p:cNvPr id="11" name="Shape 8"/>
          <p:cNvSpPr/>
          <p:nvPr/>
        </p:nvSpPr>
        <p:spPr>
          <a:xfrm>
            <a:off x="502920" y="2011680"/>
            <a:ext cx="73152" cy="320040"/>
          </a:xfrm>
          <a:prstGeom prst="rect">
            <a:avLst/>
          </a:prstGeom>
          <a:solidFill>
            <a:srgbClr val="D12229"/>
          </a:solidFill>
          <a:ln w="12700">
            <a:solidFill>
              <a:srgbClr val="D12229"/>
            </a:solidFill>
            <a:prstDash val="solid"/>
          </a:ln>
        </p:spPr>
        <p:txBody>
          <a:bodyPr/>
          <a:lstStyle/>
          <a:p>
            <a:endParaRPr lang="en-US"/>
          </a:p>
        </p:txBody>
      </p:sp>
      <p:sp>
        <p:nvSpPr>
          <p:cNvPr id="12" name="Text 9"/>
          <p:cNvSpPr/>
          <p:nvPr/>
        </p:nvSpPr>
        <p:spPr>
          <a:xfrm>
            <a:off x="685800" y="2011680"/>
            <a:ext cx="6309360" cy="320040"/>
          </a:xfrm>
          <a:prstGeom prst="rect">
            <a:avLst/>
          </a:prstGeom>
          <a:noFill/>
          <a:ln/>
        </p:spPr>
        <p:txBody>
          <a:bodyPr wrap="square" rtlCol="0" anchor="ctr"/>
          <a:lstStyle/>
          <a:p>
            <a:pPr marL="0" indent="0">
              <a:buNone/>
            </a:pPr>
            <a:r>
              <a:rPr lang="en-US" sz="1500" b="1" dirty="0">
                <a:solidFill>
                  <a:srgbClr val="1E1515"/>
                </a:solidFill>
                <a:latin typeface="Teko" pitchFamily="34" charset="0"/>
                <a:ea typeface="Teko" pitchFamily="34" charset="-122"/>
                <a:cs typeface="Teko" pitchFamily="34" charset="-120"/>
              </a:rPr>
              <a:t>WHAT IT IS</a:t>
            </a:r>
            <a:endParaRPr lang="en-US" sz="1500" dirty="0"/>
          </a:p>
        </p:txBody>
      </p:sp>
      <p:sp>
        <p:nvSpPr>
          <p:cNvPr id="13" name="Text 10"/>
          <p:cNvSpPr/>
          <p:nvPr/>
        </p:nvSpPr>
        <p:spPr>
          <a:xfrm>
            <a:off x="502920" y="2423160"/>
            <a:ext cx="6309360" cy="1234440"/>
          </a:xfrm>
          <a:prstGeom prst="rect">
            <a:avLst/>
          </a:prstGeom>
          <a:noFill/>
          <a:ln/>
        </p:spPr>
        <p:txBody>
          <a:bodyPr wrap="square" rtlCol="0" anchor="t"/>
          <a:lstStyle/>
          <a:p>
            <a:pPr marL="0" indent="0">
              <a:buNone/>
            </a:pPr>
            <a:r>
              <a:rPr lang="en-US" sz="1300" b="1" dirty="0">
                <a:solidFill>
                  <a:srgbClr val="1E1515"/>
                </a:solidFill>
                <a:latin typeface="Poppins" pitchFamily="34" charset="0"/>
                <a:ea typeface="Poppins" pitchFamily="34" charset="-122"/>
                <a:cs typeface="Poppins" pitchFamily="34" charset="-120"/>
              </a:rPr>
              <a:t>Give every category its own image. </a:t>
            </a:r>
            <a:r>
              <a:rPr lang="en-US" sz="1300" dirty="0">
                <a:solidFill>
                  <a:srgbClr val="1E1515"/>
                </a:solidFill>
                <a:latin typeface="Poppins" pitchFamily="34" charset="0"/>
                <a:ea typeface="Poppins" pitchFamily="34" charset="-122"/>
                <a:cs typeface="Poppins" pitchFamily="34" charset="-120"/>
              </a:rPr>
              <a:t>Step up your store's branding by uploading custom artwork per category so the landing page renders as a branded tile grid. Allow customers to see and feel the brand immediately from their first visit.</a:t>
            </a:r>
            <a:endParaRPr lang="en-US" sz="1300" dirty="0"/>
          </a:p>
        </p:txBody>
      </p:sp>
      <p:sp>
        <p:nvSpPr>
          <p:cNvPr id="14" name="Shape 11"/>
          <p:cNvSpPr/>
          <p:nvPr/>
        </p:nvSpPr>
        <p:spPr>
          <a:xfrm>
            <a:off x="502920" y="3657600"/>
            <a:ext cx="73152" cy="320040"/>
          </a:xfrm>
          <a:prstGeom prst="rect">
            <a:avLst/>
          </a:prstGeom>
          <a:solidFill>
            <a:srgbClr val="D12229"/>
          </a:solidFill>
          <a:ln w="12700">
            <a:solidFill>
              <a:srgbClr val="D12229"/>
            </a:solidFill>
            <a:prstDash val="solid"/>
          </a:ln>
        </p:spPr>
        <p:txBody>
          <a:bodyPr/>
          <a:lstStyle/>
          <a:p>
            <a:endParaRPr lang="en-US"/>
          </a:p>
        </p:txBody>
      </p:sp>
      <p:sp>
        <p:nvSpPr>
          <p:cNvPr id="15" name="Text 12"/>
          <p:cNvSpPr/>
          <p:nvPr/>
        </p:nvSpPr>
        <p:spPr>
          <a:xfrm>
            <a:off x="685800" y="3657600"/>
            <a:ext cx="6309360" cy="320040"/>
          </a:xfrm>
          <a:prstGeom prst="rect">
            <a:avLst/>
          </a:prstGeom>
          <a:noFill/>
          <a:ln/>
        </p:spPr>
        <p:txBody>
          <a:bodyPr wrap="square" rtlCol="0" anchor="ctr"/>
          <a:lstStyle/>
          <a:p>
            <a:pPr marL="0" indent="0">
              <a:buNone/>
            </a:pPr>
            <a:r>
              <a:rPr lang="en-US" sz="1500" b="1" dirty="0">
                <a:solidFill>
                  <a:srgbClr val="1E1515"/>
                </a:solidFill>
                <a:latin typeface="Teko" pitchFamily="34" charset="0"/>
                <a:ea typeface="Teko" pitchFamily="34" charset="-122"/>
                <a:cs typeface="Teko" pitchFamily="34" charset="-120"/>
              </a:rPr>
              <a:t>WHY IT MATTERS</a:t>
            </a:r>
            <a:endParaRPr lang="en-US" sz="1500" dirty="0"/>
          </a:p>
        </p:txBody>
      </p:sp>
      <p:sp>
        <p:nvSpPr>
          <p:cNvPr id="16" name="Text 13"/>
          <p:cNvSpPr/>
          <p:nvPr/>
        </p:nvSpPr>
        <p:spPr>
          <a:xfrm>
            <a:off x="502920" y="4069080"/>
            <a:ext cx="6309360" cy="1691640"/>
          </a:xfrm>
          <a:prstGeom prst="rect">
            <a:avLst/>
          </a:prstGeom>
          <a:noFill/>
          <a:ln/>
        </p:spPr>
        <p:txBody>
          <a:bodyPr wrap="square" rtlCol="0" anchor="t"/>
          <a:lstStyle/>
          <a:p>
            <a:pPr marL="0" indent="0">
              <a:buNone/>
            </a:pPr>
            <a:r>
              <a:rPr lang="en-US" sz="1300" dirty="0">
                <a:solidFill>
                  <a:srgbClr val="1E1515"/>
                </a:solidFill>
                <a:latin typeface="Poppins" pitchFamily="34" charset="0"/>
                <a:ea typeface="Poppins" pitchFamily="34" charset="-122"/>
                <a:cs typeface="Poppins" pitchFamily="34" charset="-120"/>
              </a:rPr>
              <a:t>The landing page is the first thing every shopper sees, and it sets whether the store reads as the school's or the company's brand. Tiles turn categories into visual navigation and a sneak preview of the items inside. One card per category, each with its own image, name, and Shop now link, along with the plain text navigation bar on top.</a:t>
            </a:r>
            <a:endParaRPr lang="en-US" sz="1300" dirty="0"/>
          </a:p>
        </p:txBody>
      </p:sp>
      <p:sp>
        <p:nvSpPr>
          <p:cNvPr id="17" name="Shape 14"/>
          <p:cNvSpPr/>
          <p:nvPr/>
        </p:nvSpPr>
        <p:spPr>
          <a:xfrm>
            <a:off x="502920" y="5760720"/>
            <a:ext cx="6400800" cy="18288"/>
          </a:xfrm>
          <a:prstGeom prst="rect">
            <a:avLst/>
          </a:prstGeom>
          <a:solidFill>
            <a:srgbClr val="E3E2E5"/>
          </a:solidFill>
          <a:ln w="12700">
            <a:solidFill>
              <a:srgbClr val="E3E2E5"/>
            </a:solidFill>
            <a:prstDash val="solid"/>
          </a:ln>
        </p:spPr>
        <p:txBody>
          <a:bodyPr/>
          <a:lstStyle/>
          <a:p>
            <a:endParaRPr lang="en-US"/>
          </a:p>
        </p:txBody>
      </p:sp>
      <p:sp>
        <p:nvSpPr>
          <p:cNvPr id="18" name="Text 15"/>
          <p:cNvSpPr/>
          <p:nvPr/>
        </p:nvSpPr>
        <p:spPr>
          <a:xfrm>
            <a:off x="502920" y="5852160"/>
            <a:ext cx="6400800" cy="228600"/>
          </a:xfrm>
          <a:prstGeom prst="rect">
            <a:avLst/>
          </a:prstGeom>
          <a:noFill/>
          <a:ln/>
        </p:spPr>
        <p:txBody>
          <a:bodyPr wrap="square" rtlCol="0" anchor="ctr"/>
          <a:lstStyle/>
          <a:p>
            <a:pPr marL="0" indent="0">
              <a:buNone/>
            </a:pPr>
            <a:r>
              <a:rPr lang="en-US" sz="1100" b="1" dirty="0">
                <a:solidFill>
                  <a:srgbClr val="5F5F5F"/>
                </a:solidFill>
                <a:latin typeface="Teko" pitchFamily="34" charset="0"/>
                <a:ea typeface="Teko" pitchFamily="34" charset="-122"/>
                <a:cs typeface="Teko" pitchFamily="34" charset="-120"/>
              </a:rPr>
              <a:t>SEE IT LIVE</a:t>
            </a:r>
            <a:endParaRPr lang="en-US" sz="1100" dirty="0"/>
          </a:p>
        </p:txBody>
      </p:sp>
      <p:sp>
        <p:nvSpPr>
          <p:cNvPr id="19" name="Text 16">
            <a:hlinkClick r:id="rId3"/>
          </p:cNvPr>
          <p:cNvSpPr/>
          <p:nvPr/>
        </p:nvSpPr>
        <p:spPr>
          <a:xfrm>
            <a:off x="502920" y="6126480"/>
            <a:ext cx="3154680" cy="274320"/>
          </a:xfrm>
          <a:prstGeom prst="rect">
            <a:avLst/>
          </a:prstGeom>
          <a:noFill/>
          <a:ln/>
        </p:spPr>
        <p:txBody>
          <a:bodyPr wrap="square" rtlCol="0" anchor="ctr"/>
          <a:lstStyle/>
          <a:p>
            <a:pPr marL="0" indent="0">
              <a:buNone/>
            </a:pPr>
            <a:r>
              <a:rPr lang="en-US" sz="1100" u="sng" dirty="0">
                <a:solidFill>
                  <a:srgbClr val="1155CC"/>
                </a:solidFill>
                <a:latin typeface="Poppins" pitchFamily="34" charset="0"/>
                <a:ea typeface="Poppins" pitchFamily="34" charset="-122"/>
                <a:cs typeface="Poppins" pitchFamily="34" charset="-120"/>
                <a:hlinkClick r:id="rId3">
                  <a:extLst>
                    <a:ext uri="{A12FA001-AC4F-418D-AE19-62706E023703}">
                      <ahyp:hlinkClr xmlns:ahyp="http://schemas.microsoft.com/office/drawing/2018/hyperlinkcolor" val="tx"/>
                    </a:ext>
                  </a:extLst>
                </a:hlinkClick>
              </a:rPr>
              <a:t>Spirit wear store example  ↗</a:t>
            </a:r>
            <a:endParaRPr lang="en-US" sz="1100" dirty="0"/>
          </a:p>
        </p:txBody>
      </p:sp>
      <p:sp>
        <p:nvSpPr>
          <p:cNvPr id="20" name="Text 17">
            <a:hlinkClick r:id="rId4"/>
          </p:cNvPr>
          <p:cNvSpPr/>
          <p:nvPr/>
        </p:nvSpPr>
        <p:spPr>
          <a:xfrm>
            <a:off x="3749040" y="6126480"/>
            <a:ext cx="3154680" cy="274320"/>
          </a:xfrm>
          <a:prstGeom prst="rect">
            <a:avLst/>
          </a:prstGeom>
          <a:noFill/>
          <a:ln/>
        </p:spPr>
        <p:txBody>
          <a:bodyPr wrap="square" rtlCol="0" anchor="ctr"/>
          <a:lstStyle/>
          <a:p>
            <a:pPr marL="0" indent="0">
              <a:buNone/>
            </a:pPr>
            <a:r>
              <a:rPr lang="en-US" sz="1100" u="sng" dirty="0">
                <a:solidFill>
                  <a:srgbClr val="1155CC"/>
                </a:solidFill>
                <a:latin typeface="Poppins" pitchFamily="34" charset="0"/>
                <a:ea typeface="Poppins" pitchFamily="34" charset="-122"/>
                <a:cs typeface="Poppins" pitchFamily="34" charset="-120"/>
                <a:hlinkClick r:id="rId4">
                  <a:extLst>
                    <a:ext uri="{A12FA001-AC4F-418D-AE19-62706E023703}">
                      <ahyp:hlinkClr xmlns:ahyp="http://schemas.microsoft.com/office/drawing/2018/hyperlinkcolor" val="tx"/>
                    </a:ext>
                  </a:extLst>
                </a:hlinkClick>
              </a:rPr>
              <a:t>Corporate store example  ↗</a:t>
            </a:r>
            <a:endParaRPr lang="en-US" sz="1100" dirty="0"/>
          </a:p>
        </p:txBody>
      </p:sp>
      <p:pic>
        <p:nvPicPr>
          <p:cNvPr id="21" name="Image 1" descr="/Users/ellecarstens/Documents/GitHub/gtm-skills/skills/qbr-generator/assets/category_spotlight_store.png"/>
          <p:cNvPicPr>
            <a:picLocks noChangeAspect="1"/>
          </p:cNvPicPr>
          <p:nvPr/>
        </p:nvPicPr>
        <p:blipFill>
          <a:blip r:embed="rId5"/>
          <a:stretch>
            <a:fillRect/>
          </a:stretch>
        </p:blipFill>
        <p:spPr>
          <a:xfrm>
            <a:off x="7050024" y="2011680"/>
            <a:ext cx="4910328" cy="3447288"/>
          </a:xfrm>
          <a:prstGeom prst="rect">
            <a:avLst/>
          </a:prstGeom>
        </p:spPr>
      </p:pic>
      <p:sp>
        <p:nvSpPr>
          <p:cNvPr id="22" name="Text 18"/>
          <p:cNvSpPr/>
          <p:nvPr/>
        </p:nvSpPr>
        <p:spPr>
          <a:xfrm>
            <a:off x="7050024" y="5532120"/>
            <a:ext cx="4910328" cy="274320"/>
          </a:xfrm>
          <a:prstGeom prst="rect">
            <a:avLst/>
          </a:prstGeom>
          <a:noFill/>
          <a:ln/>
        </p:spPr>
        <p:txBody>
          <a:bodyPr wrap="square" rtlCol="0" anchor="ctr"/>
          <a:lstStyle/>
          <a:p>
            <a:pPr marL="0" indent="0">
              <a:buNone/>
            </a:pPr>
            <a:r>
              <a:rPr lang="en-US" sz="1000" i="1" dirty="0">
                <a:solidFill>
                  <a:srgbClr val="343434"/>
                </a:solidFill>
                <a:latin typeface="Poppins" pitchFamily="34" charset="0"/>
                <a:ea typeface="Poppins" pitchFamily="34" charset="-122"/>
                <a:cs typeface="Poppins" pitchFamily="34" charset="-120"/>
              </a:rPr>
              <a:t>The eid 582683 store — hero banner and branded category tiles on one screen.</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8"/>
        <p:cNvGrpSpPr/>
        <p:nvPr/>
      </p:nvGrpSpPr>
      <p:grpSpPr>
        <a:xfrm>
          <a:off x="0" y="0"/>
          <a:ext cx="0" cy="0"/>
          <a:chOff x="0" y="0"/>
          <a:chExt cx="0" cy="0"/>
        </a:xfrm>
      </p:grpSpPr>
      <p:sp>
        <p:nvSpPr>
          <p:cNvPr id="150" name="Google Shape;150;p9"/>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SELLING</a:t>
            </a:r>
            <a:endParaRPr sz="1300" b="0" i="0" u="none" strike="noStrike" cap="none">
              <a:solidFill>
                <a:schemeClr val="dk1"/>
              </a:solidFill>
              <a:latin typeface="Calibri"/>
              <a:ea typeface="Calibri"/>
              <a:cs typeface="Calibri"/>
              <a:sym typeface="Calibri"/>
            </a:endParaRPr>
          </a:p>
        </p:txBody>
      </p:sp>
      <p:sp>
        <p:nvSpPr>
          <p:cNvPr id="151" name="Google Shape;151;p9"/>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Automated </a:t>
            </a:r>
            <a:r>
              <a:rPr lang="en-US" sz="3800">
                <a:solidFill>
                  <a:srgbClr val="1E1515"/>
                </a:solidFill>
                <a:latin typeface="Anton"/>
                <a:ea typeface="Anton"/>
                <a:cs typeface="Anton"/>
                <a:sym typeface="Anton"/>
              </a:rPr>
              <a:t>Message/ Message Templates</a:t>
            </a:r>
            <a:endParaRPr sz="3800" b="0" i="0" u="none" strike="noStrike" cap="none">
              <a:solidFill>
                <a:schemeClr val="dk1"/>
              </a:solidFill>
              <a:latin typeface="Calibri"/>
              <a:ea typeface="Calibri"/>
              <a:cs typeface="Calibri"/>
              <a:sym typeface="Calibri"/>
            </a:endParaRPr>
          </a:p>
        </p:txBody>
      </p:sp>
      <p:sp>
        <p:nvSpPr>
          <p:cNvPr id="152" name="Google Shape;152;p9"/>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9"/>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9"/>
          <p:cNvSpPr/>
          <p:nvPr/>
        </p:nvSpPr>
        <p:spPr>
          <a:xfrm>
            <a:off x="685800" y="2011680"/>
            <a:ext cx="64008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155" name="Google Shape;155;p9"/>
          <p:cNvSpPr/>
          <p:nvPr/>
        </p:nvSpPr>
        <p:spPr>
          <a:xfrm>
            <a:off x="502920" y="2423160"/>
            <a:ext cx="6400800" cy="132588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b="1">
                <a:solidFill>
                  <a:srgbClr val="1E1515"/>
                </a:solidFill>
                <a:latin typeface="Poppins"/>
                <a:ea typeface="Poppins"/>
                <a:cs typeface="Poppins"/>
                <a:sym typeface="Poppins"/>
              </a:rPr>
              <a:t>Drive Traffic &amp; Cut Down Support Questions:</a:t>
            </a:r>
            <a:r>
              <a:rPr lang="en-US" sz="1300">
                <a:solidFill>
                  <a:srgbClr val="1E1515"/>
                </a:solidFill>
                <a:latin typeface="Poppins"/>
                <a:ea typeface="Poppins"/>
                <a:cs typeface="Poppins"/>
                <a:sym typeface="Poppins"/>
              </a:rPr>
              <a:t> A built-in communication engine that automatically schedules and sends targeted store emails—including launch announcements, countdown reminders, abandoned cart notifications, and order updates.</a:t>
            </a:r>
            <a:endParaRPr sz="1300" i="0" u="none" strike="noStrike" cap="none">
              <a:solidFill>
                <a:schemeClr val="lt1"/>
              </a:solidFill>
              <a:latin typeface="Poppins"/>
              <a:ea typeface="Poppins"/>
              <a:cs typeface="Poppins"/>
              <a:sym typeface="Poppins"/>
            </a:endParaRPr>
          </a:p>
        </p:txBody>
      </p:sp>
      <p:sp>
        <p:nvSpPr>
          <p:cNvPr id="156" name="Google Shape;156;p9"/>
          <p:cNvSpPr/>
          <p:nvPr/>
        </p:nvSpPr>
        <p:spPr>
          <a:xfrm>
            <a:off x="502920" y="3474700"/>
            <a:ext cx="73200" cy="32010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9"/>
          <p:cNvSpPr/>
          <p:nvPr/>
        </p:nvSpPr>
        <p:spPr>
          <a:xfrm>
            <a:off x="685800" y="3474700"/>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158" name="Google Shape;158;p9"/>
          <p:cNvSpPr/>
          <p:nvPr/>
        </p:nvSpPr>
        <p:spPr>
          <a:xfrm>
            <a:off x="502920" y="3961905"/>
            <a:ext cx="6400800" cy="1326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a:solidFill>
                  <a:srgbClr val="1E1515"/>
                </a:solidFill>
                <a:latin typeface="Poppins"/>
                <a:ea typeface="Poppins"/>
                <a:cs typeface="Poppins"/>
                <a:sym typeface="Poppins"/>
              </a:rPr>
              <a:t>Automated messages eliminate the manual work of managing customer communication, driving repeat traffic to your stores while drastically cutting down on inbox clutter.</a:t>
            </a:r>
            <a:endParaRPr sz="1300">
              <a:solidFill>
                <a:schemeClr val="lt1"/>
              </a:solidFill>
              <a:latin typeface="Poppins"/>
              <a:ea typeface="Poppins"/>
              <a:cs typeface="Poppins"/>
              <a:sym typeface="Poppins"/>
            </a:endParaRPr>
          </a:p>
          <a:p>
            <a:pPr marL="457200" marR="0" lvl="0" indent="-311150" algn="l" rtl="0">
              <a:spcBef>
                <a:spcPts val="0"/>
              </a:spcBef>
              <a:spcAft>
                <a:spcPts val="0"/>
              </a:spcAft>
              <a:buClr>
                <a:srgbClr val="1E1515"/>
              </a:buClr>
              <a:buSzPts val="1300"/>
              <a:buFont typeface="Poppins"/>
              <a:buChar char="●"/>
            </a:pPr>
            <a:r>
              <a:rPr lang="en-US" sz="1300">
                <a:solidFill>
                  <a:srgbClr val="1E1515"/>
                </a:solidFill>
                <a:latin typeface="Poppins"/>
                <a:ea typeface="Poppins"/>
                <a:cs typeface="Poppins"/>
                <a:sym typeface="Poppins"/>
              </a:rPr>
              <a:t>Hands- Off Store Launches</a:t>
            </a:r>
            <a:endParaRPr sz="1300">
              <a:solidFill>
                <a:schemeClr val="lt1"/>
              </a:solidFill>
              <a:latin typeface="Poppins"/>
              <a:ea typeface="Poppins"/>
              <a:cs typeface="Poppins"/>
              <a:sym typeface="Poppins"/>
            </a:endParaRPr>
          </a:p>
          <a:p>
            <a:pPr marL="457200" marR="0" lvl="0" indent="-311150" algn="l" rtl="0">
              <a:spcBef>
                <a:spcPts val="0"/>
              </a:spcBef>
              <a:spcAft>
                <a:spcPts val="0"/>
              </a:spcAft>
              <a:buClr>
                <a:srgbClr val="1E1515"/>
              </a:buClr>
              <a:buSzPts val="1300"/>
              <a:buFont typeface="Poppins"/>
              <a:buChar char="●"/>
            </a:pPr>
            <a:r>
              <a:rPr lang="en-US" sz="1300">
                <a:solidFill>
                  <a:srgbClr val="1E1515"/>
                </a:solidFill>
                <a:latin typeface="Poppins"/>
                <a:ea typeface="Poppins"/>
                <a:cs typeface="Poppins"/>
                <a:sym typeface="Poppins"/>
              </a:rPr>
              <a:t>Smart Dynamic Fields</a:t>
            </a:r>
            <a:endParaRPr sz="1300">
              <a:solidFill>
                <a:schemeClr val="lt1"/>
              </a:solidFill>
              <a:latin typeface="Poppins"/>
              <a:ea typeface="Poppins"/>
              <a:cs typeface="Poppins"/>
              <a:sym typeface="Poppins"/>
            </a:endParaRPr>
          </a:p>
          <a:p>
            <a:pPr marL="457200" marR="0" lvl="0" indent="-311150" algn="l" rtl="0">
              <a:spcBef>
                <a:spcPts val="0"/>
              </a:spcBef>
              <a:spcAft>
                <a:spcPts val="0"/>
              </a:spcAft>
              <a:buClr>
                <a:srgbClr val="1E1515"/>
              </a:buClr>
              <a:buSzPts val="1300"/>
              <a:buFont typeface="Poppins"/>
              <a:buChar char="●"/>
            </a:pPr>
            <a:r>
              <a:rPr lang="en-US" sz="1300">
                <a:solidFill>
                  <a:srgbClr val="1E1515"/>
                </a:solidFill>
                <a:latin typeface="Poppins"/>
                <a:ea typeface="Poppins"/>
                <a:cs typeface="Poppins"/>
                <a:sym typeface="Poppins"/>
              </a:rPr>
              <a:t>Fully Customized</a:t>
            </a:r>
            <a:endParaRPr sz="1300">
              <a:solidFill>
                <a:schemeClr val="lt1"/>
              </a:solidFill>
              <a:latin typeface="Poppins"/>
              <a:ea typeface="Poppins"/>
              <a:cs typeface="Poppins"/>
              <a:sym typeface="Poppins"/>
            </a:endParaRPr>
          </a:p>
          <a:p>
            <a:pPr marL="457200" marR="0" lvl="0" indent="-311150" algn="l" rtl="0">
              <a:spcBef>
                <a:spcPts val="0"/>
              </a:spcBef>
              <a:spcAft>
                <a:spcPts val="0"/>
              </a:spcAft>
              <a:buClr>
                <a:srgbClr val="1E1515"/>
              </a:buClr>
              <a:buSzPts val="1300"/>
              <a:buFont typeface="Poppins"/>
              <a:buChar char="●"/>
            </a:pPr>
            <a:r>
              <a:rPr lang="en-US" sz="1300">
                <a:solidFill>
                  <a:srgbClr val="1E1515"/>
                </a:solidFill>
                <a:latin typeface="Poppins"/>
                <a:ea typeface="Poppins"/>
                <a:cs typeface="Poppins"/>
                <a:sym typeface="Poppins"/>
              </a:rPr>
              <a:t>Fewer “where is my order?” Questions</a:t>
            </a:r>
            <a:endParaRPr sz="1300">
              <a:solidFill>
                <a:schemeClr val="lt1"/>
              </a:solidFill>
              <a:latin typeface="Poppins"/>
              <a:ea typeface="Poppins"/>
              <a:cs typeface="Poppins"/>
              <a:sym typeface="Poppins"/>
            </a:endParaRPr>
          </a:p>
          <a:p>
            <a:pPr marL="0" marR="0" lvl="0" indent="0" algn="l" rtl="0">
              <a:spcBef>
                <a:spcPts val="0"/>
              </a:spcBef>
              <a:spcAft>
                <a:spcPts val="0"/>
              </a:spcAft>
              <a:buClr>
                <a:srgbClr val="1E1515"/>
              </a:buClr>
              <a:buSzPts val="1300"/>
              <a:buFont typeface="Poppins"/>
              <a:buNone/>
            </a:pPr>
            <a:endParaRPr sz="1300">
              <a:solidFill>
                <a:schemeClr val="lt1"/>
              </a:solidFill>
              <a:latin typeface="Poppins"/>
              <a:ea typeface="Poppins"/>
              <a:cs typeface="Poppins"/>
              <a:sym typeface="Poppins"/>
            </a:endParaRPr>
          </a:p>
        </p:txBody>
      </p:sp>
      <p:sp>
        <p:nvSpPr>
          <p:cNvPr id="159" name="Google Shape;159;p9"/>
          <p:cNvSpPr/>
          <p:nvPr/>
        </p:nvSpPr>
        <p:spPr>
          <a:xfrm>
            <a:off x="502920" y="5760720"/>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9"/>
          <p:cNvSpPr/>
          <p:nvPr/>
        </p:nvSpPr>
        <p:spPr>
          <a:xfrm>
            <a:off x="502920" y="5852160"/>
            <a:ext cx="6400800" cy="228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100"/>
              <a:buFont typeface="Teko"/>
              <a:buNone/>
            </a:pPr>
            <a:r>
              <a:rPr lang="en-US" sz="1100" b="1" i="0" u="none" strike="noStrike" cap="none">
                <a:solidFill>
                  <a:srgbClr val="5F5F5F"/>
                </a:solidFill>
                <a:latin typeface="Teko"/>
                <a:ea typeface="Teko"/>
                <a:cs typeface="Teko"/>
                <a:sym typeface="Teko"/>
              </a:rPr>
              <a:t>DOCUMENTATION</a:t>
            </a:r>
            <a:endParaRPr sz="1100" b="0" i="0" u="none" strike="noStrike" cap="none">
              <a:solidFill>
                <a:schemeClr val="dk1"/>
              </a:solidFill>
              <a:latin typeface="Calibri"/>
              <a:ea typeface="Calibri"/>
              <a:cs typeface="Calibri"/>
              <a:sym typeface="Calibri"/>
            </a:endParaRPr>
          </a:p>
        </p:txBody>
      </p:sp>
      <p:sp>
        <p:nvSpPr>
          <p:cNvPr id="161" name="Google Shape;161;p9">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u="sng">
                <a:solidFill>
                  <a:schemeClr val="hlink"/>
                </a:solidFill>
                <a:latin typeface="Poppins"/>
                <a:ea typeface="Poppins"/>
                <a:cs typeface="Poppins"/>
                <a:sym typeface="Poppins"/>
                <a:hlinkClick r:id="rId3"/>
              </a:rPr>
              <a:t>Chipply’s Automated Emails</a:t>
            </a:r>
            <a:endParaRPr sz="1300" b="0" i="0" u="none" strike="noStrike" cap="none">
              <a:solidFill>
                <a:schemeClr val="dk1"/>
              </a:solidFill>
              <a:latin typeface="Calibri"/>
              <a:ea typeface="Calibri"/>
              <a:cs typeface="Calibri"/>
              <a:sym typeface="Calibri"/>
            </a:endParaRPr>
          </a:p>
        </p:txBody>
      </p:sp>
      <p:pic>
        <p:nvPicPr>
          <p:cNvPr id="164" name="Google Shape;164;p9" title="Snag_750e7d.png"/>
          <p:cNvPicPr preferRelativeResize="0"/>
          <p:nvPr/>
        </p:nvPicPr>
        <p:blipFill>
          <a:blip r:embed="rId4">
            <a:alphaModFix/>
          </a:blip>
          <a:stretch>
            <a:fillRect/>
          </a:stretch>
        </p:blipFill>
        <p:spPr>
          <a:xfrm>
            <a:off x="7038950" y="2804674"/>
            <a:ext cx="4975826" cy="2483100"/>
          </a:xfrm>
          <a:prstGeom prst="rect">
            <a:avLst/>
          </a:prstGeom>
          <a:solidFill>
            <a:srgbClr val="E3E2E5"/>
          </a:solidFill>
          <a:ln w="12700" cap="flat" cmpd="sng">
            <a:solidFill>
              <a:srgbClr val="5F5F5F"/>
            </a:solidFill>
            <a:prstDash val="dash"/>
            <a:round/>
            <a:headEnd type="none" w="sm" len="sm"/>
            <a:tailEnd type="none" w="sm" len="sm"/>
          </a:ln>
        </p:spPr>
      </p:pic>
      <p:sp>
        <p:nvSpPr>
          <p:cNvPr id="165" name="Rectangle 164"/>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6" name="Picture 165" descr="chipply_logo.png"/>
          <p:cNvPicPr>
            <a:picLocks noChangeAspect="1"/>
          </p:cNvPicPr>
          <p:nvPr/>
        </p:nvPicPr>
        <p:blipFill>
          <a:blip r:embed="rId5"/>
          <a:stretch>
            <a:fillRect/>
          </a:stretch>
        </p:blipFill>
        <p:spPr>
          <a:xfrm>
            <a:off x="548640" y="146304"/>
            <a:ext cx="720547" cy="225856"/>
          </a:xfrm>
          <a:prstGeom prst="rect">
            <a:avLst/>
          </a:prstGeom>
        </p:spPr>
      </p:pic>
      <p:sp>
        <p:nvSpPr>
          <p:cNvPr id="167" name="TextBox 166"/>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168" name="Rectangle 167"/>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9" name="TextBox 168"/>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Automated Message/ Message Templates</a:t>
            </a:r>
          </a:p>
        </p:txBody>
      </p:sp>
      <p:sp>
        <p:nvSpPr>
          <p:cNvPr id="170" name="TextBox 169"/>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69"/>
        <p:cNvGrpSpPr/>
        <p:nvPr/>
      </p:nvGrpSpPr>
      <p:grpSpPr>
        <a:xfrm>
          <a:off x="0" y="0"/>
          <a:ext cx="0" cy="0"/>
          <a:chOff x="0" y="0"/>
          <a:chExt cx="0" cy="0"/>
        </a:xfrm>
      </p:grpSpPr>
      <p:sp>
        <p:nvSpPr>
          <p:cNvPr id="171" name="Google Shape;171;p10"/>
          <p:cNvSpPr/>
          <p:nvPr/>
        </p:nvSpPr>
        <p:spPr>
          <a:xfrm>
            <a:off x="502920" y="502920"/>
            <a:ext cx="36576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Teko"/>
              <a:buNone/>
            </a:pPr>
            <a:r>
              <a:rPr lang="en-US" sz="1300" b="1" i="0" u="none" strike="noStrike" cap="none">
                <a:solidFill>
                  <a:srgbClr val="D12229"/>
                </a:solidFill>
                <a:latin typeface="Teko"/>
                <a:ea typeface="Teko"/>
                <a:cs typeface="Teko"/>
                <a:sym typeface="Teko"/>
              </a:rPr>
              <a:t>SELLING</a:t>
            </a:r>
            <a:endParaRPr sz="1300" b="0" i="0" u="none" strike="noStrike" cap="none">
              <a:solidFill>
                <a:schemeClr val="dk1"/>
              </a:solidFill>
              <a:latin typeface="Calibri"/>
              <a:ea typeface="Calibri"/>
              <a:cs typeface="Calibri"/>
              <a:sym typeface="Calibri"/>
            </a:endParaRPr>
          </a:p>
        </p:txBody>
      </p:sp>
      <p:sp>
        <p:nvSpPr>
          <p:cNvPr id="172" name="Google Shape;172;p10"/>
          <p:cNvSpPr/>
          <p:nvPr/>
        </p:nvSpPr>
        <p:spPr>
          <a:xfrm>
            <a:off x="502920" y="868680"/>
            <a:ext cx="11185855"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3800"/>
              <a:buFont typeface="Anton"/>
              <a:buNone/>
            </a:pPr>
            <a:r>
              <a:rPr lang="en-US" sz="3800" b="0" i="0" u="none" strike="noStrike" cap="none">
                <a:solidFill>
                  <a:srgbClr val="1E1515"/>
                </a:solidFill>
                <a:latin typeface="Anton"/>
                <a:ea typeface="Anton"/>
                <a:cs typeface="Anton"/>
                <a:sym typeface="Anton"/>
              </a:rPr>
              <a:t>Requestor Store</a:t>
            </a:r>
            <a:endParaRPr sz="3800" b="0" i="0" u="none" strike="noStrike" cap="none">
              <a:solidFill>
                <a:schemeClr val="dk1"/>
              </a:solidFill>
              <a:latin typeface="Calibri"/>
              <a:ea typeface="Calibri"/>
              <a:cs typeface="Calibri"/>
              <a:sym typeface="Calibri"/>
            </a:endParaRPr>
          </a:p>
        </p:txBody>
      </p:sp>
      <p:sp>
        <p:nvSpPr>
          <p:cNvPr id="173" name="Google Shape;173;p10"/>
          <p:cNvSpPr/>
          <p:nvPr/>
        </p:nvSpPr>
        <p:spPr>
          <a:xfrm>
            <a:off x="502920" y="1828800"/>
            <a:ext cx="11185855"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0"/>
          <p:cNvSpPr/>
          <p:nvPr/>
        </p:nvSpPr>
        <p:spPr>
          <a:xfrm>
            <a:off x="502920" y="2011680"/>
            <a:ext cx="73152" cy="32004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0"/>
          <p:cNvSpPr/>
          <p:nvPr/>
        </p:nvSpPr>
        <p:spPr>
          <a:xfrm>
            <a:off x="728525" y="2011655"/>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WHAT IT IS</a:t>
            </a:r>
            <a:endParaRPr sz="1500" b="0" i="0" u="none" strike="noStrike" cap="none">
              <a:solidFill>
                <a:schemeClr val="dk1"/>
              </a:solidFill>
              <a:latin typeface="Calibri"/>
              <a:ea typeface="Calibri"/>
              <a:cs typeface="Calibri"/>
              <a:sym typeface="Calibri"/>
            </a:endParaRPr>
          </a:p>
        </p:txBody>
      </p:sp>
      <p:sp>
        <p:nvSpPr>
          <p:cNvPr id="176" name="Google Shape;176;p10"/>
          <p:cNvSpPr/>
          <p:nvPr/>
        </p:nvSpPr>
        <p:spPr>
          <a:xfrm>
            <a:off x="728525" y="2401950"/>
            <a:ext cx="7323900" cy="868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1515"/>
              </a:buClr>
              <a:buSzPts val="1300"/>
              <a:buFont typeface="Poppins"/>
              <a:buNone/>
            </a:pPr>
            <a:r>
              <a:rPr lang="en-US" sz="1300" b="0" i="0" u="none" strike="noStrike" cap="none">
                <a:solidFill>
                  <a:srgbClr val="1E1515"/>
                </a:solidFill>
                <a:latin typeface="Poppins"/>
                <a:ea typeface="Poppins"/>
                <a:cs typeface="Poppins"/>
                <a:sym typeface="Poppins"/>
              </a:rPr>
              <a:t>A personalized digital catalog </a:t>
            </a:r>
            <a:r>
              <a:rPr lang="en-US" sz="1300">
                <a:solidFill>
                  <a:srgbClr val="1E1515"/>
                </a:solidFill>
                <a:latin typeface="Poppins"/>
                <a:ea typeface="Poppins"/>
                <a:cs typeface="Poppins"/>
                <a:sym typeface="Poppins"/>
              </a:rPr>
              <a:t>where your clients browse pre-approved apparel options, add their favorites to a cart, and submit them as a "Store Request" instead of a finished order. </a:t>
            </a:r>
            <a:endParaRPr sz="1300">
              <a:solidFill>
                <a:schemeClr val="lt1"/>
              </a:solidFill>
              <a:latin typeface="Poppins"/>
              <a:ea typeface="Poppins"/>
              <a:cs typeface="Poppins"/>
              <a:sym typeface="Poppins"/>
            </a:endParaRPr>
          </a:p>
          <a:p>
            <a:pPr marL="0" marR="0" lvl="0" indent="0" algn="l" rtl="0">
              <a:spcBef>
                <a:spcPts val="0"/>
              </a:spcBef>
              <a:spcAft>
                <a:spcPts val="0"/>
              </a:spcAft>
              <a:buClr>
                <a:srgbClr val="1E1515"/>
              </a:buClr>
              <a:buSzPts val="1300"/>
              <a:buFont typeface="Poppins"/>
              <a:buNone/>
            </a:pPr>
            <a:endParaRPr sz="1300" b="0" i="0" u="none" strike="noStrike" cap="none">
              <a:solidFill>
                <a:schemeClr val="dk1"/>
              </a:solidFill>
              <a:latin typeface="Calibri"/>
              <a:ea typeface="Calibri"/>
              <a:cs typeface="Calibri"/>
              <a:sym typeface="Calibri"/>
            </a:endParaRPr>
          </a:p>
        </p:txBody>
      </p:sp>
      <p:sp>
        <p:nvSpPr>
          <p:cNvPr id="177" name="Google Shape;177;p10"/>
          <p:cNvSpPr/>
          <p:nvPr/>
        </p:nvSpPr>
        <p:spPr>
          <a:xfrm>
            <a:off x="685800" y="3232375"/>
            <a:ext cx="64008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1515"/>
              </a:buClr>
              <a:buSzPts val="1500"/>
              <a:buFont typeface="Teko"/>
              <a:buNone/>
            </a:pPr>
            <a:r>
              <a:rPr lang="en-US" sz="1500" b="1" i="0" u="none" strike="noStrike" cap="none">
                <a:solidFill>
                  <a:srgbClr val="1E1515"/>
                </a:solidFill>
                <a:latin typeface="Teko"/>
                <a:ea typeface="Teko"/>
                <a:cs typeface="Teko"/>
                <a:sym typeface="Teko"/>
              </a:rPr>
              <a:t>WHY IT MATTERS</a:t>
            </a:r>
            <a:endParaRPr sz="1500" b="0" i="0" u="none" strike="noStrike" cap="none">
              <a:solidFill>
                <a:schemeClr val="dk1"/>
              </a:solidFill>
              <a:latin typeface="Calibri"/>
              <a:ea typeface="Calibri"/>
              <a:cs typeface="Calibri"/>
              <a:sym typeface="Calibri"/>
            </a:endParaRPr>
          </a:p>
        </p:txBody>
      </p:sp>
      <p:sp>
        <p:nvSpPr>
          <p:cNvPr id="178" name="Google Shape;178;p10"/>
          <p:cNvSpPr/>
          <p:nvPr/>
        </p:nvSpPr>
        <p:spPr>
          <a:xfrm>
            <a:off x="685800" y="3634775"/>
            <a:ext cx="7323900" cy="1326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rgbClr val="1E1515"/>
              </a:buClr>
              <a:buSzPts val="1100"/>
              <a:buFont typeface="Arial"/>
              <a:buNone/>
            </a:pPr>
            <a:r>
              <a:rPr lang="en-US" sz="1300" dirty="0">
                <a:solidFill>
                  <a:srgbClr val="1E1515"/>
                </a:solidFill>
                <a:latin typeface="Poppins"/>
                <a:ea typeface="Poppins"/>
                <a:cs typeface="Poppins"/>
                <a:sym typeface="Poppins"/>
              </a:rPr>
              <a:t>Streamlining the consultation process into a professional, self-serve channel that saves time and offers your customers your expertise on industry trends.</a:t>
            </a:r>
            <a:endParaRPr sz="1300" dirty="0">
              <a:solidFill>
                <a:schemeClr val="lt1"/>
              </a:solidFill>
              <a:latin typeface="Poppins"/>
              <a:ea typeface="Poppins"/>
              <a:cs typeface="Poppins"/>
              <a:sym typeface="Poppins"/>
            </a:endParaRPr>
          </a:p>
          <a:p>
            <a:pPr marL="457200" lvl="0" indent="-311150" algn="l" rtl="0">
              <a:lnSpc>
                <a:spcPct val="115000"/>
              </a:lnSpc>
              <a:spcBef>
                <a:spcPts val="1200"/>
              </a:spcBef>
              <a:spcAft>
                <a:spcPts val="0"/>
              </a:spcAft>
              <a:buClr>
                <a:srgbClr val="1E1515"/>
              </a:buClr>
              <a:buSzPts val="1300"/>
              <a:buChar char="●"/>
            </a:pPr>
            <a:r>
              <a:rPr lang="en-US" sz="1300" b="1" dirty="0">
                <a:solidFill>
                  <a:srgbClr val="1E1515"/>
                </a:solidFill>
                <a:latin typeface="Poppins"/>
                <a:ea typeface="Poppins"/>
                <a:cs typeface="Poppins"/>
                <a:sym typeface="Poppins"/>
              </a:rPr>
              <a:t>Steers Smarter Product Choices:</a:t>
            </a:r>
            <a:r>
              <a:rPr lang="en-US" sz="1300" dirty="0">
                <a:solidFill>
                  <a:srgbClr val="1E1515"/>
                </a:solidFill>
                <a:latin typeface="Poppins"/>
                <a:ea typeface="Poppins"/>
                <a:cs typeface="Poppins"/>
                <a:sym typeface="Poppins"/>
              </a:rPr>
              <a:t> Instead of letting customers pick unvetted items, you guide them toward your top, reliable products to ensure a successful store run.</a:t>
            </a:r>
            <a:endParaRPr sz="1300" dirty="0">
              <a:solidFill>
                <a:schemeClr val="lt1"/>
              </a:solidFill>
              <a:latin typeface="Poppins"/>
              <a:ea typeface="Poppins"/>
              <a:cs typeface="Poppins"/>
              <a:sym typeface="Poppins"/>
            </a:endParaRPr>
          </a:p>
          <a:p>
            <a:pPr marL="457200" lvl="0" indent="-311150" algn="l" rtl="0">
              <a:lnSpc>
                <a:spcPct val="115000"/>
              </a:lnSpc>
              <a:spcBef>
                <a:spcPts val="0"/>
              </a:spcBef>
              <a:spcAft>
                <a:spcPts val="0"/>
              </a:spcAft>
              <a:buClr>
                <a:srgbClr val="1E1515"/>
              </a:buClr>
              <a:buSzPts val="1300"/>
              <a:buChar char="●"/>
            </a:pPr>
            <a:r>
              <a:rPr lang="en-US" sz="1300" b="1" dirty="0">
                <a:solidFill>
                  <a:srgbClr val="1E1515"/>
                </a:solidFill>
                <a:latin typeface="Poppins"/>
                <a:ea typeface="Poppins"/>
                <a:cs typeface="Poppins"/>
                <a:sym typeface="Poppins"/>
              </a:rPr>
              <a:t>Captures New Opportunities:</a:t>
            </a:r>
            <a:r>
              <a:rPr lang="en-US" sz="1300" dirty="0">
                <a:solidFill>
                  <a:srgbClr val="1E1515"/>
                </a:solidFill>
                <a:latin typeface="Poppins"/>
                <a:ea typeface="Poppins"/>
                <a:cs typeface="Poppins"/>
                <a:sym typeface="Poppins"/>
              </a:rPr>
              <a:t> Easily turns casual product inquiries into official store requests, ensuring no potential program or team deal slips through the cracks.</a:t>
            </a:r>
            <a:endParaRPr sz="1300" dirty="0">
              <a:solidFill>
                <a:schemeClr val="lt1"/>
              </a:solidFill>
              <a:latin typeface="Poppins"/>
              <a:ea typeface="Poppins"/>
              <a:cs typeface="Poppins"/>
              <a:sym typeface="Poppins"/>
            </a:endParaRPr>
          </a:p>
          <a:p>
            <a:pPr marL="0" marR="0" lvl="0" indent="0" algn="l" rtl="0">
              <a:spcBef>
                <a:spcPts val="1200"/>
              </a:spcBef>
              <a:spcAft>
                <a:spcPts val="0"/>
              </a:spcAft>
              <a:buClr>
                <a:srgbClr val="1E1515"/>
              </a:buClr>
              <a:buSzPts val="1300"/>
              <a:buFont typeface="Poppins"/>
              <a:buNone/>
            </a:pPr>
            <a:endParaRPr sz="1300" dirty="0">
              <a:solidFill>
                <a:schemeClr val="lt1"/>
              </a:solidFill>
              <a:latin typeface="Poppins"/>
              <a:ea typeface="Poppins"/>
              <a:cs typeface="Poppins"/>
              <a:sym typeface="Poppins"/>
            </a:endParaRPr>
          </a:p>
        </p:txBody>
      </p:sp>
      <p:sp>
        <p:nvSpPr>
          <p:cNvPr id="179" name="Google Shape;179;p10"/>
          <p:cNvSpPr/>
          <p:nvPr/>
        </p:nvSpPr>
        <p:spPr>
          <a:xfrm>
            <a:off x="502895" y="5943600"/>
            <a:ext cx="6400800" cy="18288"/>
          </a:xfrm>
          <a:prstGeom prst="rect">
            <a:avLst/>
          </a:prstGeom>
          <a:solidFill>
            <a:srgbClr val="E3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0">
            <a:hlinkClick r:id="rId3"/>
          </p:cNvPr>
          <p:cNvSpPr/>
          <p:nvPr/>
        </p:nvSpPr>
        <p:spPr>
          <a:xfrm>
            <a:off x="502920" y="6126480"/>
            <a:ext cx="640080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12229"/>
              </a:buClr>
              <a:buSzPts val="1300"/>
              <a:buFont typeface="Poppins"/>
              <a:buNone/>
            </a:pPr>
            <a:r>
              <a:rPr lang="en-US" sz="1300" b="0" i="0" u="sng" strike="noStrike" cap="none">
                <a:solidFill>
                  <a:schemeClr val="hlink"/>
                </a:solidFill>
                <a:latin typeface="Poppins"/>
                <a:ea typeface="Poppins"/>
                <a:cs typeface="Poppins"/>
                <a:sym typeface="Poppins"/>
                <a:hlinkClick r:id="rId4"/>
              </a:rPr>
              <a:t>What is a Requestor Store?</a:t>
            </a:r>
            <a:endParaRPr sz="1300" b="0" i="0" u="none" strike="noStrike" cap="none">
              <a:solidFill>
                <a:schemeClr val="dk1"/>
              </a:solidFill>
              <a:latin typeface="Calibri"/>
              <a:ea typeface="Calibri"/>
              <a:cs typeface="Calibri"/>
              <a:sym typeface="Calibri"/>
            </a:endParaRPr>
          </a:p>
        </p:txBody>
      </p:sp>
      <p:pic>
        <p:nvPicPr>
          <p:cNvPr id="184" name="Google Shape;184;p10" title="Chipply_20GroupCatalogTemplateRequestor_20_20Store_20Best_20Practices_20(1).png"/>
          <p:cNvPicPr preferRelativeResize="0"/>
          <p:nvPr/>
        </p:nvPicPr>
        <p:blipFill>
          <a:blip r:embed="rId5">
            <a:alphaModFix/>
          </a:blip>
          <a:stretch>
            <a:fillRect/>
          </a:stretch>
        </p:blipFill>
        <p:spPr>
          <a:xfrm>
            <a:off x="8110100" y="1944613"/>
            <a:ext cx="3353353" cy="4340350"/>
          </a:xfrm>
          <a:prstGeom prst="rect">
            <a:avLst/>
          </a:prstGeom>
          <a:noFill/>
          <a:ln>
            <a:noFill/>
          </a:ln>
        </p:spPr>
      </p:pic>
      <p:sp>
        <p:nvSpPr>
          <p:cNvPr id="185" name="Google Shape;185;p10"/>
          <p:cNvSpPr/>
          <p:nvPr/>
        </p:nvSpPr>
        <p:spPr>
          <a:xfrm>
            <a:off x="502895" y="3314668"/>
            <a:ext cx="73200" cy="320100"/>
          </a:xfrm>
          <a:prstGeom prst="rect">
            <a:avLst/>
          </a:prstGeom>
          <a:solidFill>
            <a:srgbClr val="D122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Rectangle 185"/>
          <p:cNvSpPr/>
          <p:nvPr/>
        </p:nvSpPr>
        <p:spPr>
          <a:xfrm>
            <a:off x="0" y="0"/>
            <a:ext cx="12191695" cy="50292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87" name="Picture 186" descr="chipply_logo.png"/>
          <p:cNvPicPr>
            <a:picLocks noChangeAspect="1"/>
          </p:cNvPicPr>
          <p:nvPr/>
        </p:nvPicPr>
        <p:blipFill>
          <a:blip r:embed="rId6"/>
          <a:stretch>
            <a:fillRect/>
          </a:stretch>
        </p:blipFill>
        <p:spPr>
          <a:xfrm>
            <a:off x="548640" y="146304"/>
            <a:ext cx="720547" cy="225856"/>
          </a:xfrm>
          <a:prstGeom prst="rect">
            <a:avLst/>
          </a:prstGeom>
        </p:spPr>
      </p:pic>
      <p:sp>
        <p:nvSpPr>
          <p:cNvPr id="188" name="TextBox 187"/>
          <p:cNvSpPr txBox="1"/>
          <p:nvPr/>
        </p:nvSpPr>
        <p:spPr>
          <a:xfrm>
            <a:off x="7772400" y="64008"/>
            <a:ext cx="4206240" cy="365760"/>
          </a:xfrm>
          <a:prstGeom prst="rect">
            <a:avLst/>
          </a:prstGeom>
          <a:noFill/>
        </p:spPr>
        <p:txBody>
          <a:bodyPr wrap="none" lIns="0" tIns="0" rIns="0" bIns="0" anchor="ctr">
            <a:spAutoFit/>
          </a:bodyPr>
          <a:lstStyle/>
          <a:p>
            <a:pPr algn="r"/>
            <a:r>
              <a:rPr sz="1100" b="1" spc="400">
                <a:solidFill>
                  <a:srgbClr val="E3E2E5"/>
                </a:solidFill>
                <a:latin typeface="Poppins"/>
              </a:rPr>
              <a:t>BEST PRACTICES</a:t>
            </a:r>
          </a:p>
        </p:txBody>
      </p:sp>
      <p:sp>
        <p:nvSpPr>
          <p:cNvPr id="189" name="Rectangle 188"/>
          <p:cNvSpPr/>
          <p:nvPr/>
        </p:nvSpPr>
        <p:spPr>
          <a:xfrm>
            <a:off x="0" y="6537960"/>
            <a:ext cx="12191695" cy="320040"/>
          </a:xfrm>
          <a:prstGeom prst="rect">
            <a:avLst/>
          </a:prstGeom>
          <a:solidFill>
            <a:srgbClr val="1E15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0" name="TextBox 189"/>
          <p:cNvSpPr txBox="1"/>
          <p:nvPr/>
        </p:nvSpPr>
        <p:spPr>
          <a:xfrm>
            <a:off x="365760" y="6565392"/>
            <a:ext cx="5486400" cy="274320"/>
          </a:xfrm>
          <a:prstGeom prst="rect">
            <a:avLst/>
          </a:prstGeom>
          <a:noFill/>
        </p:spPr>
        <p:txBody>
          <a:bodyPr wrap="none" lIns="0" tIns="0" rIns="0" bIns="0" anchor="ctr">
            <a:spAutoFit/>
          </a:bodyPr>
          <a:lstStyle/>
          <a:p>
            <a:pPr algn="l"/>
            <a:r>
              <a:rPr sz="900" b="0" spc="200">
                <a:solidFill>
                  <a:srgbClr val="E3E2E5"/>
                </a:solidFill>
                <a:latin typeface="Poppins"/>
              </a:rPr>
              <a:t>Requestor Store</a:t>
            </a:r>
          </a:p>
        </p:txBody>
      </p:sp>
      <p:sp>
        <p:nvSpPr>
          <p:cNvPr id="191" name="TextBox 190"/>
          <p:cNvSpPr txBox="1"/>
          <p:nvPr/>
        </p:nvSpPr>
        <p:spPr>
          <a:xfrm>
            <a:off x="7772400" y="6565392"/>
            <a:ext cx="4206240" cy="274320"/>
          </a:xfrm>
          <a:prstGeom prst="rect">
            <a:avLst/>
          </a:prstGeom>
          <a:noFill/>
        </p:spPr>
        <p:txBody>
          <a:bodyPr wrap="none" lIns="0" tIns="0" rIns="0" bIns="0" anchor="ctr">
            <a:spAutoFit/>
          </a:bodyPr>
          <a:lstStyle/>
          <a:p>
            <a:pPr algn="r"/>
            <a:r>
              <a:rPr sz="900" b="0" spc="200">
                <a:solidFill>
                  <a:srgbClr val="E3E2E5"/>
                </a:solidFill>
                <a:latin typeface="Poppins"/>
              </a:rPr>
              <a:t>CHIPPLY  •  CONFIDENTIAL</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2711</Words>
  <Application>Microsoft Macintosh PowerPoint</Application>
  <PresentationFormat>Widescreen</PresentationFormat>
  <Paragraphs>339</Paragraphs>
  <Slides>23</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Anton</vt:lpstr>
      <vt:lpstr>Teko</vt:lpstr>
      <vt:lpstr>Arial</vt:lpstr>
      <vt:lpstr>Calibri</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Elle Carstens</cp:lastModifiedBy>
  <cp:revision>5</cp:revision>
  <dcterms:modified xsi:type="dcterms:W3CDTF">2026-08-28T15:21:41Z</dcterms:modified>
</cp:coreProperties>
</file>